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sldIdLst>
    <p:sldId id="277" r:id="rId2"/>
    <p:sldId id="289" r:id="rId3"/>
    <p:sldId id="275" r:id="rId4"/>
    <p:sldId id="256" r:id="rId5"/>
    <p:sldId id="257" r:id="rId6"/>
    <p:sldId id="263" r:id="rId7"/>
    <p:sldId id="264" r:id="rId8"/>
    <p:sldId id="265" r:id="rId9"/>
    <p:sldId id="266" r:id="rId10"/>
    <p:sldId id="267" r:id="rId11"/>
    <p:sldId id="268" r:id="rId12"/>
    <p:sldId id="269" r:id="rId13"/>
    <p:sldId id="270" r:id="rId14"/>
    <p:sldId id="271" r:id="rId15"/>
    <p:sldId id="272" r:id="rId16"/>
    <p:sldId id="278" r:id="rId17"/>
    <p:sldId id="279" r:id="rId18"/>
    <p:sldId id="280" r:id="rId19"/>
    <p:sldId id="281" r:id="rId20"/>
    <p:sldId id="282" r:id="rId21"/>
    <p:sldId id="283" r:id="rId22"/>
    <p:sldId id="284" r:id="rId23"/>
    <p:sldId id="285" r:id="rId24"/>
    <p:sldId id="286" r:id="rId25"/>
    <p:sldId id="287" r:id="rId26"/>
    <p:sldId id="288" r:id="rId27"/>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826" y="-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E5C55A-949E-4D87-B5FA-562186E0C03A}" type="datetimeFigureOut">
              <a:rPr lang="es-CO" smtClean="0"/>
              <a:pPr/>
              <a:t>31/10/2011</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3E373B-E367-4C17-8F09-DF2CF7DFEDF9}" type="slidenum">
              <a:rPr lang="es-CO" smtClean="0"/>
              <a:pPr/>
              <a:t>‹#›</a:t>
            </a:fld>
            <a:endParaRPr lang="es-C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96D275-9FFF-43E5-8CC1-AB78C5772E14}"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AD3E373B-E367-4C17-8F09-DF2CF7DFEDF9}" type="slidenum">
              <a:rPr lang="es-CO" smtClean="0"/>
              <a:pPr/>
              <a:t>5</a:t>
            </a:fld>
            <a:endParaRPr lang="es-C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B08B3C92-4E3A-43F4-940D-2C8753F53B71}" type="datetimeFigureOut">
              <a:rPr lang="es-CO" smtClean="0"/>
              <a:pPr/>
              <a:t>31/10/2011</a:t>
            </a:fld>
            <a:endParaRPr lang="es-CO"/>
          </a:p>
        </p:txBody>
      </p:sp>
      <p:sp>
        <p:nvSpPr>
          <p:cNvPr id="20" name="19 Marcador de pie de página"/>
          <p:cNvSpPr>
            <a:spLocks noGrp="1"/>
          </p:cNvSpPr>
          <p:nvPr>
            <p:ph type="ftr" sz="quarter" idx="11"/>
          </p:nvPr>
        </p:nvSpPr>
        <p:spPr/>
        <p:txBody>
          <a:bodyPr/>
          <a:lstStyle>
            <a:extLst/>
          </a:lstStyle>
          <a:p>
            <a:endParaRPr lang="es-CO"/>
          </a:p>
        </p:txBody>
      </p:sp>
      <p:sp>
        <p:nvSpPr>
          <p:cNvPr id="10" name="9 Marcador de número de diapositiva"/>
          <p:cNvSpPr>
            <a:spLocks noGrp="1"/>
          </p:cNvSpPr>
          <p:nvPr>
            <p:ph type="sldNum" sz="quarter" idx="12"/>
          </p:nvPr>
        </p:nvSpPr>
        <p:spPr/>
        <p:txBody>
          <a:bodyPr/>
          <a:lstStyle>
            <a:extLst/>
          </a:lstStyle>
          <a:p>
            <a:fld id="{7C5D7487-67D8-4CE7-95BA-C273EDE93214}" type="slidenum">
              <a:rPr lang="es-CO" smtClean="0"/>
              <a:pPr/>
              <a:t>‹#›</a:t>
            </a:fld>
            <a:endParaRPr lang="es-CO"/>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08B3C92-4E3A-43F4-940D-2C8753F53B71}" type="datetimeFigureOut">
              <a:rPr lang="es-CO" smtClean="0"/>
              <a:pPr/>
              <a:t>31/10/2011</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C5D7487-67D8-4CE7-95BA-C273EDE93214}" type="slidenum">
              <a:rPr lang="es-CO" smtClean="0"/>
              <a:pPr/>
              <a:t>‹#›</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08B3C92-4E3A-43F4-940D-2C8753F53B71}" type="datetimeFigureOut">
              <a:rPr lang="es-CO" smtClean="0"/>
              <a:pPr/>
              <a:t>31/10/2011</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C5D7487-67D8-4CE7-95BA-C273EDE93214}" type="slidenum">
              <a:rPr lang="es-CO" smtClean="0"/>
              <a:pPr/>
              <a:t>‹#›</a:t>
            </a:fld>
            <a:endParaRPr lang="es-C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3EF0E-2C59-4238-962A-8A55E0C1CD1A}" type="datetimeFigureOut">
              <a:rPr lang="en-US" smtClean="0"/>
              <a:pPr/>
              <a:t>10/31/2011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9A818-BC0F-4624-9883-EBDAF5698614}" type="slidenum">
              <a:rPr lang="en-US" smtClean="0"/>
              <a:pPr/>
              <a:t>‹#›</a:t>
            </a:fld>
            <a:endParaRPr lang="en-US"/>
          </a:p>
        </p:txBody>
      </p:sp>
    </p:spTree>
    <p:extLst>
      <p:ext uri="{BB962C8B-B14F-4D97-AF65-F5344CB8AC3E}">
        <p14:creationId xmlns="" xmlns:p14="http://schemas.microsoft.com/office/powerpoint/2010/main" val="2807502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08B3C92-4E3A-43F4-940D-2C8753F53B71}" type="datetimeFigureOut">
              <a:rPr lang="es-CO" smtClean="0"/>
              <a:pPr/>
              <a:t>31/10/2011</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C5D7487-67D8-4CE7-95BA-C273EDE93214}" type="slidenum">
              <a:rPr lang="es-CO" smtClean="0"/>
              <a:pPr/>
              <a:t>‹#›</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B08B3C92-4E3A-43F4-940D-2C8753F53B71}" type="datetimeFigureOut">
              <a:rPr lang="es-CO" smtClean="0"/>
              <a:pPr/>
              <a:t>31/10/2011</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C5D7487-67D8-4CE7-95BA-C273EDE93214}" type="slidenum">
              <a:rPr lang="es-CO" smtClean="0"/>
              <a:pPr/>
              <a:t>‹#›</a:t>
            </a:fld>
            <a:endParaRPr lang="es-CO"/>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B08B3C92-4E3A-43F4-940D-2C8753F53B71}" type="datetimeFigureOut">
              <a:rPr lang="es-CO" smtClean="0"/>
              <a:pPr/>
              <a:t>31/10/2011</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7C5D7487-67D8-4CE7-95BA-C273EDE93214}" type="slidenum">
              <a:rPr lang="es-CO" smtClean="0"/>
              <a:pPr/>
              <a:t>‹#›</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B08B3C92-4E3A-43F4-940D-2C8753F53B71}" type="datetimeFigureOut">
              <a:rPr lang="es-CO" smtClean="0"/>
              <a:pPr/>
              <a:t>31/10/2011</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7C5D7487-67D8-4CE7-95BA-C273EDE93214}" type="slidenum">
              <a:rPr lang="es-CO" smtClean="0"/>
              <a:pPr/>
              <a:t>‹#›</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B08B3C92-4E3A-43F4-940D-2C8753F53B71}" type="datetimeFigureOut">
              <a:rPr lang="es-CO" smtClean="0"/>
              <a:pPr/>
              <a:t>31/10/2011</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7C5D7487-67D8-4CE7-95BA-C273EDE93214}" type="slidenum">
              <a:rPr lang="es-CO" smtClean="0"/>
              <a:pPr/>
              <a:t>‹#›</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B08B3C92-4E3A-43F4-940D-2C8753F53B71}" type="datetimeFigureOut">
              <a:rPr lang="es-CO" smtClean="0"/>
              <a:pPr/>
              <a:t>31/10/2011</a:t>
            </a:fld>
            <a:endParaRPr lang="es-CO"/>
          </a:p>
        </p:txBody>
      </p:sp>
      <p:sp>
        <p:nvSpPr>
          <p:cNvPr id="3" name="2 Marcador de pie de página"/>
          <p:cNvSpPr>
            <a:spLocks noGrp="1"/>
          </p:cNvSpPr>
          <p:nvPr>
            <p:ph type="ftr" sz="quarter" idx="11"/>
          </p:nvPr>
        </p:nvSpPr>
        <p:spPr/>
        <p:txBody>
          <a:bodyPr/>
          <a:lstStyle>
            <a:extLst/>
          </a:lstStyle>
          <a:p>
            <a:endParaRPr lang="es-CO"/>
          </a:p>
        </p:txBody>
      </p:sp>
      <p:sp>
        <p:nvSpPr>
          <p:cNvPr id="4" name="3 Marcador de número de diapositiva"/>
          <p:cNvSpPr>
            <a:spLocks noGrp="1"/>
          </p:cNvSpPr>
          <p:nvPr>
            <p:ph type="sldNum" sz="quarter" idx="12"/>
          </p:nvPr>
        </p:nvSpPr>
        <p:spPr/>
        <p:txBody>
          <a:bodyPr/>
          <a:lstStyle>
            <a:extLst/>
          </a:lstStyle>
          <a:p>
            <a:fld id="{7C5D7487-67D8-4CE7-95BA-C273EDE93214}" type="slidenum">
              <a:rPr lang="es-CO" smtClean="0"/>
              <a:pPr/>
              <a:t>‹#›</a:t>
            </a:fld>
            <a:endParaRPr lang="es-CO"/>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B08B3C92-4E3A-43F4-940D-2C8753F53B71}" type="datetimeFigureOut">
              <a:rPr lang="es-CO" smtClean="0"/>
              <a:pPr/>
              <a:t>31/10/2011</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7C5D7487-67D8-4CE7-95BA-C273EDE93214}" type="slidenum">
              <a:rPr lang="es-CO" smtClean="0"/>
              <a:pPr/>
              <a:t>‹#›</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B08B3C92-4E3A-43F4-940D-2C8753F53B71}" type="datetimeFigureOut">
              <a:rPr lang="es-CO" smtClean="0"/>
              <a:pPr/>
              <a:t>31/10/2011</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7C5D7487-67D8-4CE7-95BA-C273EDE93214}" type="slidenum">
              <a:rPr lang="es-CO" smtClean="0"/>
              <a:pPr/>
              <a:t>‹#›</a:t>
            </a:fld>
            <a:endParaRPr lang="es-CO"/>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08B3C92-4E3A-43F4-940D-2C8753F53B71}" type="datetimeFigureOut">
              <a:rPr lang="es-CO" smtClean="0"/>
              <a:pPr/>
              <a:t>31/10/2011</a:t>
            </a:fld>
            <a:endParaRPr lang="es-CO"/>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CO"/>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C5D7487-67D8-4CE7-95BA-C273EDE93214}" type="slidenum">
              <a:rPr lang="es-CO" smtClean="0"/>
              <a:pPr/>
              <a:t>‹#›</a:t>
            </a:fld>
            <a:endParaRPr lang="es-CO"/>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Users\TelemaqueSa\Pictures\WEBadventistMISSION.jpg"/>
          <p:cNvPicPr>
            <a:picLocks noGrp="1" noChangeAspect="1" noChangeArrowheads="1"/>
          </p:cNvPicPr>
          <p:nvPr>
            <p:ph idx="1"/>
          </p:nvPr>
        </p:nvPicPr>
        <p:blipFill>
          <a:blip r:embed="rId2" cstate="print"/>
          <a:srcRect/>
          <a:stretch>
            <a:fillRect/>
          </a:stretch>
        </p:blipFill>
        <p:spPr bwMode="auto">
          <a:xfrm>
            <a:off x="2243867" y="1447800"/>
            <a:ext cx="5881816" cy="48006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Recommendations</a:t>
            </a:r>
            <a:endParaRPr lang="en-US" dirty="0"/>
          </a:p>
        </p:txBody>
      </p:sp>
      <p:sp>
        <p:nvSpPr>
          <p:cNvPr id="3" name="Text Placeholder 2"/>
          <p:cNvSpPr>
            <a:spLocks noGrp="1"/>
          </p:cNvSpPr>
          <p:nvPr>
            <p:ph type="body" idx="1"/>
          </p:nvPr>
        </p:nvSpPr>
        <p:spPr/>
        <p:txBody>
          <a:bodyPr/>
          <a:lstStyle/>
          <a:p>
            <a:r>
              <a:rPr lang="en-US" dirty="0" smtClean="0"/>
              <a:t>Each union design a banner to reflect the theme and logo of the Adventist Mission Summit</a:t>
            </a:r>
          </a:p>
          <a:p>
            <a:r>
              <a:rPr lang="en-US" dirty="0" smtClean="0"/>
              <a:t>Each union design a map to reflect the location of </a:t>
            </a:r>
            <a:r>
              <a:rPr lang="en-US" dirty="0" err="1" smtClean="0"/>
              <a:t>unentered</a:t>
            </a:r>
            <a:r>
              <a:rPr lang="en-US" dirty="0" smtClean="0"/>
              <a:t> communities and unreached people groups by January 30, 2012</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Recommendations</a:t>
            </a:r>
            <a:endParaRPr lang="en-US" dirty="0"/>
          </a:p>
        </p:txBody>
      </p:sp>
      <p:sp>
        <p:nvSpPr>
          <p:cNvPr id="3" name="Text Placeholder 2"/>
          <p:cNvSpPr>
            <a:spLocks noGrp="1"/>
          </p:cNvSpPr>
          <p:nvPr>
            <p:ph type="body" idx="1"/>
          </p:nvPr>
        </p:nvSpPr>
        <p:spPr/>
        <p:txBody>
          <a:bodyPr>
            <a:normAutofit lnSpcReduction="10000"/>
          </a:bodyPr>
          <a:lstStyle/>
          <a:p>
            <a:r>
              <a:rPr lang="en-US" dirty="0" smtClean="0"/>
              <a:t>Each union seeks to clarify and vote its church planting goal at its year end executive meetings</a:t>
            </a:r>
          </a:p>
          <a:p>
            <a:r>
              <a:rPr lang="en-US" dirty="0" smtClean="0"/>
              <a:t>  Each local conference identify specific communities for church planting in 2012 and prepare Global Mission applications for funding from the General Conference and Inter America Division.  All application should be sent to the Inter America Division by January 30, 2012.</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Recommendations</a:t>
            </a:r>
            <a:endParaRPr lang="en-US" dirty="0"/>
          </a:p>
        </p:txBody>
      </p:sp>
      <p:sp>
        <p:nvSpPr>
          <p:cNvPr id="3" name="Text Placeholder 2"/>
          <p:cNvSpPr>
            <a:spLocks noGrp="1"/>
          </p:cNvSpPr>
          <p:nvPr>
            <p:ph type="body" idx="1"/>
          </p:nvPr>
        </p:nvSpPr>
        <p:spPr/>
        <p:txBody>
          <a:bodyPr/>
          <a:lstStyle/>
          <a:p>
            <a:pPr>
              <a:buNone/>
            </a:pPr>
            <a:r>
              <a:rPr lang="en-US" dirty="0" smtClean="0"/>
              <a:t>Each university submit to its union Office </a:t>
            </a:r>
          </a:p>
          <a:p>
            <a:pPr>
              <a:buNone/>
            </a:pPr>
            <a:r>
              <a:rPr lang="en-US" dirty="0" smtClean="0"/>
              <a:t>of Mission a quota 12 to 15 students for</a:t>
            </a:r>
          </a:p>
          <a:p>
            <a:pPr>
              <a:buNone/>
            </a:pPr>
            <a:r>
              <a:rPr lang="en-US" dirty="0" smtClean="0"/>
              <a:t>short term mission strips 2012 in Inter</a:t>
            </a:r>
          </a:p>
          <a:p>
            <a:pPr>
              <a:buNone/>
            </a:pPr>
            <a:r>
              <a:rPr lang="en-US" dirty="0" smtClean="0"/>
              <a:t>America Division.</a:t>
            </a:r>
          </a:p>
          <a:p>
            <a:pPr>
              <a:buNone/>
            </a:pPr>
            <a:r>
              <a:rPr lang="en-US" dirty="0" smtClean="0"/>
              <a:t>Inter America Division works with the </a:t>
            </a:r>
          </a:p>
          <a:p>
            <a:pPr>
              <a:buNone/>
            </a:pPr>
            <a:r>
              <a:rPr lang="en-US" dirty="0" smtClean="0"/>
              <a:t>Unions to determine counties for the </a:t>
            </a:r>
          </a:p>
          <a:p>
            <a:pPr>
              <a:buNone/>
            </a:pPr>
            <a:r>
              <a:rPr lang="en-US" dirty="0" smtClean="0"/>
              <a:t>deployment for students from each </a:t>
            </a:r>
          </a:p>
          <a:p>
            <a:pPr>
              <a:buNone/>
            </a:pPr>
            <a:r>
              <a:rPr lang="en-US" dirty="0" smtClean="0"/>
              <a:t>university.</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Recommendations</a:t>
            </a:r>
            <a:endParaRPr lang="en-US" dirty="0"/>
          </a:p>
        </p:txBody>
      </p:sp>
      <p:sp>
        <p:nvSpPr>
          <p:cNvPr id="3" name="Text Placeholder 2"/>
          <p:cNvSpPr>
            <a:spLocks noGrp="1"/>
          </p:cNvSpPr>
          <p:nvPr>
            <p:ph type="body" idx="1"/>
          </p:nvPr>
        </p:nvSpPr>
        <p:spPr/>
        <p:txBody>
          <a:bodyPr/>
          <a:lstStyle/>
          <a:p>
            <a:pPr>
              <a:buNone/>
            </a:pPr>
            <a:r>
              <a:rPr lang="en-US" dirty="0" smtClean="0"/>
              <a:t>Each union recommend to the Office of </a:t>
            </a:r>
          </a:p>
          <a:p>
            <a:pPr>
              <a:buNone/>
            </a:pPr>
            <a:r>
              <a:rPr lang="en-US" dirty="0" smtClean="0"/>
              <a:t>Adventist Mission in the Inter America</a:t>
            </a:r>
          </a:p>
          <a:p>
            <a:pPr>
              <a:buNone/>
            </a:pPr>
            <a:r>
              <a:rPr lang="en-US" dirty="0" smtClean="0"/>
              <a:t>Division two or three </a:t>
            </a:r>
            <a:r>
              <a:rPr lang="en-US" dirty="0" err="1" smtClean="0"/>
              <a:t>unentered</a:t>
            </a:r>
            <a:r>
              <a:rPr lang="en-US" dirty="0" smtClean="0"/>
              <a:t> </a:t>
            </a:r>
          </a:p>
          <a:p>
            <a:pPr>
              <a:buNone/>
            </a:pPr>
            <a:r>
              <a:rPr lang="en-US" dirty="0" smtClean="0"/>
              <a:t>communities or unreached people groups </a:t>
            </a:r>
          </a:p>
          <a:p>
            <a:pPr>
              <a:buNone/>
            </a:pPr>
            <a:r>
              <a:rPr lang="en-US" dirty="0" smtClean="0"/>
              <a:t>in which they would welcome the </a:t>
            </a:r>
          </a:p>
          <a:p>
            <a:pPr>
              <a:buNone/>
            </a:pPr>
            <a:r>
              <a:rPr lang="en-US" dirty="0" smtClean="0"/>
              <a:t>assistance of students in planting new </a:t>
            </a:r>
          </a:p>
          <a:p>
            <a:pPr>
              <a:buNone/>
            </a:pPr>
            <a:r>
              <a:rPr lang="en-US" dirty="0" smtClean="0"/>
              <a:t>churches. This recommendation should </a:t>
            </a:r>
          </a:p>
          <a:p>
            <a:pPr>
              <a:buNone/>
            </a:pPr>
            <a:r>
              <a:rPr lang="en-US" dirty="0" smtClean="0"/>
              <a:t>received by February 15, 2012</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Recommendations</a:t>
            </a:r>
            <a:endParaRPr lang="en-US" dirty="0"/>
          </a:p>
        </p:txBody>
      </p:sp>
      <p:sp>
        <p:nvSpPr>
          <p:cNvPr id="3" name="Text Placeholder 2"/>
          <p:cNvSpPr>
            <a:spLocks noGrp="1"/>
          </p:cNvSpPr>
          <p:nvPr>
            <p:ph type="body" idx="1"/>
          </p:nvPr>
        </p:nvSpPr>
        <p:spPr/>
        <p:txBody>
          <a:bodyPr/>
          <a:lstStyle/>
          <a:p>
            <a:pPr>
              <a:buNone/>
            </a:pPr>
            <a:r>
              <a:rPr lang="en-US" dirty="0" smtClean="0"/>
              <a:t>The local conferences to receive students </a:t>
            </a:r>
          </a:p>
          <a:p>
            <a:pPr>
              <a:buNone/>
            </a:pPr>
            <a:r>
              <a:rPr lang="en-US" dirty="0" smtClean="0"/>
              <a:t>for church planting should spent six months </a:t>
            </a:r>
          </a:p>
          <a:p>
            <a:pPr>
              <a:buNone/>
            </a:pPr>
            <a:r>
              <a:rPr lang="en-US" dirty="0" smtClean="0"/>
              <a:t>to one year of intensive preparation of the </a:t>
            </a:r>
          </a:p>
          <a:p>
            <a:pPr>
              <a:buNone/>
            </a:pPr>
            <a:r>
              <a:rPr lang="en-US" dirty="0" smtClean="0"/>
              <a:t>community for the gospel before the </a:t>
            </a:r>
          </a:p>
          <a:p>
            <a:pPr>
              <a:buNone/>
            </a:pPr>
            <a:r>
              <a:rPr lang="en-US" dirty="0" smtClean="0"/>
              <a:t>student arrive in the community. This issue </a:t>
            </a:r>
          </a:p>
          <a:p>
            <a:pPr>
              <a:buNone/>
            </a:pPr>
            <a:r>
              <a:rPr lang="en-US" dirty="0" smtClean="0"/>
              <a:t>is of critical importance.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Recommendations</a:t>
            </a:r>
            <a:endParaRPr lang="en-US" dirty="0"/>
          </a:p>
        </p:txBody>
      </p:sp>
      <p:sp>
        <p:nvSpPr>
          <p:cNvPr id="3" name="Text Placeholder 2"/>
          <p:cNvSpPr>
            <a:spLocks noGrp="1"/>
          </p:cNvSpPr>
          <p:nvPr>
            <p:ph type="body" idx="1"/>
          </p:nvPr>
        </p:nvSpPr>
        <p:spPr/>
        <p:txBody>
          <a:bodyPr/>
          <a:lstStyle/>
          <a:p>
            <a:pPr>
              <a:buNone/>
            </a:pPr>
            <a:r>
              <a:rPr lang="en-US" dirty="0" smtClean="0"/>
              <a:t>Each university in Inter America Division </a:t>
            </a:r>
          </a:p>
          <a:p>
            <a:pPr>
              <a:buNone/>
            </a:pPr>
            <a:r>
              <a:rPr lang="en-US" dirty="0" smtClean="0"/>
              <a:t>include studies in mission in its theological </a:t>
            </a:r>
          </a:p>
          <a:p>
            <a:pPr>
              <a:buNone/>
            </a:pPr>
            <a:r>
              <a:rPr lang="en-US" dirty="0" smtClean="0"/>
              <a:t>education. </a:t>
            </a:r>
          </a:p>
          <a:p>
            <a:pPr>
              <a:buNone/>
            </a:pPr>
            <a:r>
              <a:rPr lang="en-US" dirty="0" smtClean="0"/>
              <a:t>The Dean of Students Affairs in </a:t>
            </a:r>
          </a:p>
          <a:p>
            <a:pPr>
              <a:buNone/>
            </a:pPr>
            <a:r>
              <a:rPr lang="en-US" dirty="0" smtClean="0"/>
              <a:t>collaboration with the theology department </a:t>
            </a:r>
          </a:p>
          <a:p>
            <a:pPr>
              <a:buNone/>
            </a:pPr>
            <a:r>
              <a:rPr lang="en-US" dirty="0" smtClean="0"/>
              <a:t>be responsible to give leadership to</a:t>
            </a:r>
          </a:p>
          <a:p>
            <a:pPr>
              <a:buNone/>
            </a:pPr>
            <a:r>
              <a:rPr lang="en-US" dirty="0" smtClean="0"/>
              <a:t>students’ involvement in frontier mission in </a:t>
            </a:r>
          </a:p>
          <a:p>
            <a:pPr>
              <a:buNone/>
            </a:pPr>
            <a:r>
              <a:rPr lang="en-US" dirty="0" smtClean="0"/>
              <a:t>each universities.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435608" y="228919"/>
            <a:ext cx="7498080" cy="45719"/>
          </a:xfrm>
        </p:spPr>
        <p:txBody>
          <a:bodyPr>
            <a:normAutofit fontScale="90000"/>
          </a:bodyPr>
          <a:lstStyle/>
          <a:p>
            <a:endParaRPr lang="en-US" dirty="0"/>
          </a:p>
        </p:txBody>
      </p:sp>
      <p:sp>
        <p:nvSpPr>
          <p:cNvPr id="3" name="Text Placeholder 2"/>
          <p:cNvSpPr>
            <a:spLocks noGrp="1"/>
          </p:cNvSpPr>
          <p:nvPr>
            <p:ph type="body" idx="1"/>
          </p:nvPr>
        </p:nvSpPr>
        <p:spPr/>
        <p:txBody>
          <a:bodyPr/>
          <a:lstStyle/>
          <a:p>
            <a:endParaRPr lang="en-US" dirty="0"/>
          </a:p>
        </p:txBody>
      </p:sp>
      <p:pic>
        <p:nvPicPr>
          <p:cNvPr id="2050" name="Picture 2" descr="C:\Users\TelemaqueSa\Pictures\6276030697_199305c4ab_m.jpg"/>
          <p:cNvPicPr>
            <a:picLocks noChangeAspect="1" noChangeArrowheads="1"/>
          </p:cNvPicPr>
          <p:nvPr/>
        </p:nvPicPr>
        <p:blipFill>
          <a:blip r:embed="rId2" cstate="print"/>
          <a:srcRect/>
          <a:stretch>
            <a:fillRect/>
          </a:stretch>
        </p:blipFill>
        <p:spPr bwMode="auto">
          <a:xfrm>
            <a:off x="971600" y="0"/>
            <a:ext cx="8172400" cy="6237312"/>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pic>
        <p:nvPicPr>
          <p:cNvPr id="3074" name="Picture 2" descr="C:\Users\TelemaqueSa\Pictures\6276030161_541207068e_m - Copy.jpg"/>
          <p:cNvPicPr>
            <a:picLocks noChangeAspect="1" noChangeArrowheads="1"/>
          </p:cNvPicPr>
          <p:nvPr/>
        </p:nvPicPr>
        <p:blipFill>
          <a:blip r:embed="rId2" cstate="print"/>
          <a:srcRect/>
          <a:stretch>
            <a:fillRect/>
          </a:stretch>
        </p:blipFill>
        <p:spPr bwMode="auto">
          <a:xfrm>
            <a:off x="1043608" y="980728"/>
            <a:ext cx="7632848" cy="5877272"/>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4098" name="Picture 2" descr="C:\Users\TelemaqueSa\Pictures\6276066207_1ccb1bc027_m.jpg"/>
          <p:cNvPicPr>
            <a:picLocks noChangeAspect="1" noChangeArrowheads="1"/>
          </p:cNvPicPr>
          <p:nvPr/>
        </p:nvPicPr>
        <p:blipFill>
          <a:blip r:embed="rId2" cstate="print"/>
          <a:srcRect/>
          <a:stretch>
            <a:fillRect/>
          </a:stretch>
        </p:blipFill>
        <p:spPr bwMode="auto">
          <a:xfrm>
            <a:off x="1331640" y="476672"/>
            <a:ext cx="7632848" cy="5832647"/>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5122" name="Picture 2" descr="C:\Users\TelemaqueSa\Pictures\6276035137_6642e75bc2_s.jpg"/>
          <p:cNvPicPr>
            <a:picLocks noChangeAspect="1" noChangeArrowheads="1"/>
          </p:cNvPicPr>
          <p:nvPr/>
        </p:nvPicPr>
        <p:blipFill>
          <a:blip r:embed="rId2" cstate="print"/>
          <a:srcRect/>
          <a:stretch>
            <a:fillRect/>
          </a:stretch>
        </p:blipFill>
        <p:spPr bwMode="auto">
          <a:xfrm>
            <a:off x="5292080" y="3212976"/>
            <a:ext cx="228600" cy="228600"/>
          </a:xfrm>
          <a:prstGeom prst="rect">
            <a:avLst/>
          </a:prstGeom>
          <a:noFill/>
        </p:spPr>
      </p:pic>
      <p:pic>
        <p:nvPicPr>
          <p:cNvPr id="5123" name="Picture 3" descr="C:\Users\TelemaqueSa\Pictures\6276035443_58f63aa2da_m.jpg"/>
          <p:cNvPicPr>
            <a:picLocks noChangeAspect="1" noChangeArrowheads="1"/>
          </p:cNvPicPr>
          <p:nvPr/>
        </p:nvPicPr>
        <p:blipFill>
          <a:blip r:embed="rId3" cstate="print"/>
          <a:srcRect/>
          <a:stretch>
            <a:fillRect/>
          </a:stretch>
        </p:blipFill>
        <p:spPr bwMode="auto">
          <a:xfrm>
            <a:off x="971600" y="260648"/>
            <a:ext cx="7776864" cy="626469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6146" name="Picture 2" descr="C:\Users\TelemaqueSa\Pictures\6276587100_0a093bb909_m.jpg"/>
          <p:cNvPicPr>
            <a:picLocks noChangeAspect="1" noChangeArrowheads="1"/>
          </p:cNvPicPr>
          <p:nvPr/>
        </p:nvPicPr>
        <p:blipFill>
          <a:blip r:embed="rId2" cstate="print"/>
          <a:srcRect/>
          <a:stretch>
            <a:fillRect/>
          </a:stretch>
        </p:blipFill>
        <p:spPr bwMode="auto">
          <a:xfrm>
            <a:off x="1115616" y="260648"/>
            <a:ext cx="7776864" cy="6264695"/>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7170" name="Picture 2" descr="C:\Users\TelemaqueSa\Pictures\6276558078_2b370516a3_s.jpg"/>
          <p:cNvPicPr>
            <a:picLocks noChangeAspect="1" noChangeArrowheads="1"/>
          </p:cNvPicPr>
          <p:nvPr/>
        </p:nvPicPr>
        <p:blipFill>
          <a:blip r:embed="rId2" cstate="print"/>
          <a:srcRect/>
          <a:stretch>
            <a:fillRect/>
          </a:stretch>
        </p:blipFill>
        <p:spPr bwMode="auto">
          <a:xfrm>
            <a:off x="755576" y="0"/>
            <a:ext cx="8149480" cy="6381328"/>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8194" name="Picture 2" descr="C:\Users\TelemaqueSa\Pictures\6276554564_d22db47d50_m.jpg"/>
          <p:cNvPicPr>
            <a:picLocks noChangeAspect="1" noChangeArrowheads="1"/>
          </p:cNvPicPr>
          <p:nvPr/>
        </p:nvPicPr>
        <p:blipFill>
          <a:blip r:embed="rId2" cstate="print"/>
          <a:srcRect/>
          <a:stretch>
            <a:fillRect/>
          </a:stretch>
        </p:blipFill>
        <p:spPr bwMode="auto">
          <a:xfrm>
            <a:off x="1259632" y="404664"/>
            <a:ext cx="7128792" cy="5904655"/>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9218" name="Picture 2" descr="C:\Users\TelemaqueSa\Pictures\6276586742_940c526ee1_m.jpg"/>
          <p:cNvPicPr>
            <a:picLocks noChangeAspect="1" noChangeArrowheads="1"/>
          </p:cNvPicPr>
          <p:nvPr/>
        </p:nvPicPr>
        <p:blipFill>
          <a:blip r:embed="rId2" cstate="print"/>
          <a:srcRect/>
          <a:stretch>
            <a:fillRect/>
          </a:stretch>
        </p:blipFill>
        <p:spPr bwMode="auto">
          <a:xfrm>
            <a:off x="971600" y="260648"/>
            <a:ext cx="7992888" cy="6192687"/>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10242" name="Picture 2" descr="C:\Users\TelemaqueSa\Pictures\6276555344_8d4582e9f9_m.jpg"/>
          <p:cNvPicPr>
            <a:picLocks noChangeAspect="1" noChangeArrowheads="1"/>
          </p:cNvPicPr>
          <p:nvPr/>
        </p:nvPicPr>
        <p:blipFill>
          <a:blip r:embed="rId2" cstate="print"/>
          <a:srcRect/>
          <a:stretch>
            <a:fillRect/>
          </a:stretch>
        </p:blipFill>
        <p:spPr bwMode="auto">
          <a:xfrm>
            <a:off x="1331640" y="332656"/>
            <a:ext cx="6912768" cy="6525344"/>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dirty="0"/>
          </a:p>
        </p:txBody>
      </p:sp>
      <p:pic>
        <p:nvPicPr>
          <p:cNvPr id="11266" name="Picture 2" descr="C:\Users\TelemaqueSa\Pictures\9.jpg"/>
          <p:cNvPicPr>
            <a:picLocks noChangeAspect="1" noChangeArrowheads="1"/>
          </p:cNvPicPr>
          <p:nvPr/>
        </p:nvPicPr>
        <p:blipFill>
          <a:blip r:embed="rId2" cstate="print"/>
          <a:srcRect/>
          <a:stretch>
            <a:fillRect/>
          </a:stretch>
        </p:blipFill>
        <p:spPr bwMode="auto">
          <a:xfrm>
            <a:off x="683568" y="476672"/>
            <a:ext cx="8064896" cy="5400599"/>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dirty="0"/>
          </a:p>
        </p:txBody>
      </p:sp>
      <p:pic>
        <p:nvPicPr>
          <p:cNvPr id="13314" name="Picture 2" descr="C:\Users\TelemaqueSa\Pictures\6276032537_b07bb3d2b4_s.jpg"/>
          <p:cNvPicPr>
            <a:picLocks noChangeAspect="1" noChangeArrowheads="1"/>
          </p:cNvPicPr>
          <p:nvPr/>
        </p:nvPicPr>
        <p:blipFill>
          <a:blip r:embed="rId2" cstate="print"/>
          <a:srcRect/>
          <a:stretch>
            <a:fillRect/>
          </a:stretch>
        </p:blipFill>
        <p:spPr bwMode="auto">
          <a:xfrm>
            <a:off x="1043608" y="404664"/>
            <a:ext cx="8100392" cy="597666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059615" y="1371601"/>
            <a:ext cx="4178432" cy="3753554"/>
          </a:xfrm>
          <a:prstGeom prst="ellipse">
            <a:avLst/>
          </a:prstGeom>
          <a:solidFill>
            <a:schemeClr val="tx2">
              <a:lumMod val="20000"/>
              <a:lumOff val="8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3554459" y="1255891"/>
            <a:ext cx="4178432" cy="3753554"/>
          </a:xfrm>
          <a:prstGeom prst="ellipse">
            <a:avLst/>
          </a:prstGeom>
          <a:solidFill>
            <a:schemeClr val="accent6">
              <a:lumMod val="20000"/>
              <a:lumOff val="80000"/>
              <a:alpha val="40000"/>
            </a:schemeClr>
          </a:solidFill>
          <a:ln>
            <a:solidFill>
              <a:schemeClr val="accent6">
                <a:lumMod val="20000"/>
                <a:lumOff val="8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2400171" y="2370669"/>
            <a:ext cx="4178432" cy="3753554"/>
          </a:xfrm>
          <a:prstGeom prst="ellipse">
            <a:avLst/>
          </a:prstGeom>
          <a:solidFill>
            <a:schemeClr val="accent3">
              <a:lumMod val="40000"/>
              <a:lumOff val="60000"/>
              <a:alpha val="43000"/>
            </a:schemeClr>
          </a:solidFill>
          <a:ln>
            <a:solidFill>
              <a:schemeClr val="accent3">
                <a:lumMod val="20000"/>
                <a:lumOff val="8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296333" y="155225"/>
            <a:ext cx="8636000" cy="584776"/>
          </a:xfrm>
          <a:prstGeom prst="rect">
            <a:avLst/>
          </a:prstGeom>
          <a:noFill/>
        </p:spPr>
        <p:txBody>
          <a:bodyPr wrap="square" rtlCol="0">
            <a:spAutoFit/>
          </a:bodyPr>
          <a:lstStyle/>
          <a:p>
            <a:pPr algn="ctr"/>
            <a:r>
              <a:rPr lang="en-US" sz="3200" b="1" dirty="0" smtClean="0">
                <a:solidFill>
                  <a:srgbClr val="800000"/>
                </a:solidFill>
              </a:rPr>
              <a:t>FINDING A CHURCH PLANTING NEXUS</a:t>
            </a:r>
            <a:endParaRPr lang="en-US" sz="3200" b="1" dirty="0">
              <a:solidFill>
                <a:srgbClr val="800000"/>
              </a:solidFill>
            </a:endParaRPr>
          </a:p>
        </p:txBody>
      </p:sp>
      <p:sp>
        <p:nvSpPr>
          <p:cNvPr id="8" name="Rectangle 7"/>
          <p:cNvSpPr/>
          <p:nvPr/>
        </p:nvSpPr>
        <p:spPr>
          <a:xfrm rot="19331465">
            <a:off x="402905" y="1753490"/>
            <a:ext cx="2377723" cy="618804"/>
          </a:xfrm>
          <a:prstGeom prst="rect">
            <a:avLst/>
          </a:prstGeom>
          <a:noFill/>
        </p:spPr>
        <p:txBody>
          <a:bodyPr wrap="none" lIns="91440" tIns="45720" rIns="91440" bIns="45720">
            <a:prstTxWarp prst="textArchUp">
              <a:avLst/>
            </a:prstTxWarp>
            <a:spAutoFit/>
          </a:bodyPr>
          <a:lstStyle/>
          <a:p>
            <a:pPr algn="ctr"/>
            <a:r>
              <a:rPr lang="es-ES_tradnl" sz="2800" b="1" dirty="0" smtClean="0">
                <a:ln w="17780" cmpd="sng">
                  <a:solidFill>
                    <a:srgbClr val="FFFFFF"/>
                  </a:solidFill>
                  <a:prstDash val="solid"/>
                  <a:miter lim="800000"/>
                </a:ln>
                <a:solidFill>
                  <a:srgbClr val="800000"/>
                </a:solidFill>
                <a:effectLst>
                  <a:outerShdw blurRad="50800" dist="38100" dir="2700000" algn="tl" rotWithShape="0">
                    <a:prstClr val="black">
                      <a:alpha val="40000"/>
                    </a:prstClr>
                  </a:outerShdw>
                </a:effectLst>
              </a:rPr>
              <a:t>WORD </a:t>
            </a:r>
            <a:endParaRPr lang="es-ES_tradnl" sz="2800" b="1" dirty="0">
              <a:ln w="17780" cmpd="sng">
                <a:solidFill>
                  <a:srgbClr val="FFFFFF"/>
                </a:solidFill>
                <a:prstDash val="solid"/>
                <a:miter lim="800000"/>
              </a:ln>
              <a:solidFill>
                <a:srgbClr val="800000"/>
              </a:solidFill>
              <a:effectLst>
                <a:outerShdw blurRad="50800" dist="38100" dir="2700000" algn="tl" rotWithShape="0">
                  <a:prstClr val="black">
                    <a:alpha val="40000"/>
                  </a:prstClr>
                </a:outerShdw>
              </a:effectLst>
            </a:endParaRPr>
          </a:p>
        </p:txBody>
      </p:sp>
      <p:sp>
        <p:nvSpPr>
          <p:cNvPr id="9" name="Rectangle 8"/>
          <p:cNvSpPr/>
          <p:nvPr/>
        </p:nvSpPr>
        <p:spPr>
          <a:xfrm rot="3166946">
            <a:off x="6108507" y="1783294"/>
            <a:ext cx="2377722" cy="633356"/>
          </a:xfrm>
          <a:prstGeom prst="rect">
            <a:avLst/>
          </a:prstGeom>
          <a:noFill/>
        </p:spPr>
        <p:txBody>
          <a:bodyPr wrap="none" lIns="91440" tIns="45720" rIns="91440" bIns="45720">
            <a:prstTxWarp prst="textArchUp">
              <a:avLst/>
            </a:prstTxWarp>
            <a:spAutoFit/>
          </a:bodyPr>
          <a:lstStyle/>
          <a:p>
            <a:pPr algn="ctr"/>
            <a:r>
              <a:rPr lang="es-ES_tradnl" sz="2800" b="1" dirty="0" smtClean="0">
                <a:ln w="17780" cmpd="sng">
                  <a:solidFill>
                    <a:srgbClr val="FFFFFF"/>
                  </a:solidFill>
                  <a:prstDash val="solid"/>
                  <a:miter lim="800000"/>
                </a:ln>
                <a:solidFill>
                  <a:srgbClr val="800000"/>
                </a:solidFill>
                <a:effectLst>
                  <a:outerShdw blurRad="50800" dist="38100" dir="2700000" algn="tl" rotWithShape="0">
                    <a:prstClr val="black">
                      <a:alpha val="40000"/>
                    </a:prstClr>
                  </a:outerShdw>
                </a:effectLst>
              </a:rPr>
              <a:t>WORLD </a:t>
            </a:r>
            <a:endParaRPr lang="es-ES_tradnl" sz="2800" b="1" dirty="0">
              <a:ln w="17780" cmpd="sng">
                <a:solidFill>
                  <a:srgbClr val="FFFFFF"/>
                </a:solidFill>
                <a:prstDash val="solid"/>
                <a:miter lim="800000"/>
              </a:ln>
              <a:solidFill>
                <a:srgbClr val="800000"/>
              </a:solidFill>
              <a:effectLst>
                <a:outerShdw blurRad="50800" dist="38100" dir="2700000" algn="tl" rotWithShape="0">
                  <a:prstClr val="black">
                    <a:alpha val="40000"/>
                  </a:prstClr>
                </a:outerShdw>
              </a:effectLst>
            </a:endParaRPr>
          </a:p>
        </p:txBody>
      </p:sp>
      <p:sp>
        <p:nvSpPr>
          <p:cNvPr id="10" name="Rectangle 9"/>
          <p:cNvSpPr/>
          <p:nvPr/>
        </p:nvSpPr>
        <p:spPr>
          <a:xfrm flipV="1">
            <a:off x="2400171" y="6316502"/>
            <a:ext cx="4789523" cy="407025"/>
          </a:xfrm>
          <a:prstGeom prst="rect">
            <a:avLst/>
          </a:prstGeom>
          <a:noFill/>
        </p:spPr>
        <p:txBody>
          <a:bodyPr wrap="none" lIns="91440" tIns="45720" rIns="91440" bIns="45720">
            <a:prstTxWarp prst="textArchDown">
              <a:avLst/>
            </a:prstTxWarp>
            <a:spAutoFit/>
          </a:bodyPr>
          <a:lstStyle/>
          <a:p>
            <a:pPr algn="ctr"/>
            <a:r>
              <a:rPr lang="es-ES_tradnl" sz="2800" b="1" dirty="0" smtClean="0">
                <a:ln w="17780" cmpd="sng">
                  <a:solidFill>
                    <a:srgbClr val="FFFFFF"/>
                  </a:solidFill>
                  <a:prstDash val="solid"/>
                  <a:miter lim="800000"/>
                </a:ln>
                <a:solidFill>
                  <a:srgbClr val="800000"/>
                </a:solidFill>
                <a:effectLst>
                  <a:outerShdw blurRad="50800" dist="38100" dir="2700000" algn="tl" rotWithShape="0">
                    <a:prstClr val="black">
                      <a:alpha val="40000"/>
                    </a:prstClr>
                  </a:outerShdw>
                </a:effectLst>
              </a:rPr>
              <a:t>CHURCH</a:t>
            </a:r>
            <a:endParaRPr lang="es-ES_tradnl" sz="2800" b="1" dirty="0">
              <a:ln w="17780" cmpd="sng">
                <a:solidFill>
                  <a:srgbClr val="FFFFFF"/>
                </a:solidFill>
                <a:prstDash val="solid"/>
                <a:miter lim="800000"/>
              </a:ln>
              <a:solidFill>
                <a:srgbClr val="800000"/>
              </a:solidFill>
              <a:effectLst>
                <a:outerShdw blurRad="50800" dist="38100" dir="2700000" algn="tl" rotWithShape="0">
                  <a:prstClr val="black">
                    <a:alpha val="40000"/>
                  </a:prstClr>
                </a:outerShdw>
              </a:effectLst>
            </a:endParaRPr>
          </a:p>
        </p:txBody>
      </p:sp>
      <p:sp>
        <p:nvSpPr>
          <p:cNvPr id="11" name="TextBox 10"/>
          <p:cNvSpPr txBox="1"/>
          <p:nvPr/>
        </p:nvSpPr>
        <p:spPr>
          <a:xfrm>
            <a:off x="1241778" y="2062892"/>
            <a:ext cx="2525889" cy="738664"/>
          </a:xfrm>
          <a:prstGeom prst="rect">
            <a:avLst/>
          </a:prstGeom>
          <a:noFill/>
        </p:spPr>
        <p:txBody>
          <a:bodyPr wrap="square" rtlCol="0">
            <a:spAutoFit/>
          </a:bodyPr>
          <a:lstStyle/>
          <a:p>
            <a:r>
              <a:rPr lang="en-US" sz="1400" dirty="0" smtClean="0"/>
              <a:t>     The Three Angels Message</a:t>
            </a:r>
          </a:p>
          <a:p>
            <a:r>
              <a:rPr lang="en-US" sz="1400" dirty="0" smtClean="0"/>
              <a:t>Intercessory work of Christ</a:t>
            </a:r>
          </a:p>
          <a:p>
            <a:r>
              <a:rPr lang="en-US" sz="1400" dirty="0" smtClean="0"/>
              <a:t>Ministry of the Holy Spirit</a:t>
            </a:r>
            <a:endParaRPr lang="en-US" sz="1400" dirty="0"/>
          </a:p>
        </p:txBody>
      </p:sp>
      <p:sp>
        <p:nvSpPr>
          <p:cNvPr id="12" name="TextBox 11"/>
          <p:cNvSpPr txBox="1"/>
          <p:nvPr/>
        </p:nvSpPr>
        <p:spPr>
          <a:xfrm>
            <a:off x="2878669" y="4984046"/>
            <a:ext cx="3361271" cy="1169551"/>
          </a:xfrm>
          <a:prstGeom prst="rect">
            <a:avLst/>
          </a:prstGeom>
          <a:noFill/>
        </p:spPr>
        <p:txBody>
          <a:bodyPr wrap="square" rtlCol="0">
            <a:spAutoFit/>
          </a:bodyPr>
          <a:lstStyle/>
          <a:p>
            <a:pPr algn="ctr"/>
            <a:r>
              <a:rPr lang="en-US" sz="1400" dirty="0" smtClean="0"/>
              <a:t>Commitment</a:t>
            </a:r>
            <a:r>
              <a:rPr lang="en-US" sz="1400" dirty="0"/>
              <a:t> </a:t>
            </a:r>
            <a:r>
              <a:rPr lang="en-US" sz="1400" dirty="0" smtClean="0"/>
              <a:t>    Intercession</a:t>
            </a:r>
          </a:p>
          <a:p>
            <a:pPr algn="ctr"/>
            <a:r>
              <a:rPr lang="en-US" sz="1400" dirty="0" smtClean="0"/>
              <a:t>Equipping          Methods</a:t>
            </a:r>
          </a:p>
          <a:p>
            <a:pPr algn="ctr"/>
            <a:r>
              <a:rPr lang="en-US" sz="1400" dirty="0" smtClean="0"/>
              <a:t>          Money              Spiritual Gifts</a:t>
            </a:r>
          </a:p>
          <a:p>
            <a:pPr algn="ctr"/>
            <a:r>
              <a:rPr lang="en-US" sz="1400" dirty="0" smtClean="0"/>
              <a:t>Natural abilities     Perseverance</a:t>
            </a:r>
          </a:p>
          <a:p>
            <a:pPr algn="ctr"/>
            <a:r>
              <a:rPr lang="en-US" sz="1400" dirty="0" smtClean="0"/>
              <a:t>sending</a:t>
            </a:r>
            <a:endParaRPr lang="en-US" sz="1400" dirty="0"/>
          </a:p>
        </p:txBody>
      </p:sp>
      <p:sp>
        <p:nvSpPr>
          <p:cNvPr id="13" name="TextBox 12"/>
          <p:cNvSpPr txBox="1"/>
          <p:nvPr/>
        </p:nvSpPr>
        <p:spPr>
          <a:xfrm>
            <a:off x="4826002" y="1425225"/>
            <a:ext cx="2695224" cy="954107"/>
          </a:xfrm>
          <a:prstGeom prst="rect">
            <a:avLst/>
          </a:prstGeom>
          <a:noFill/>
        </p:spPr>
        <p:txBody>
          <a:bodyPr wrap="square" rtlCol="0">
            <a:spAutoFit/>
          </a:bodyPr>
          <a:lstStyle/>
          <a:p>
            <a:r>
              <a:rPr lang="en-US" sz="1400" dirty="0" smtClean="0"/>
              <a:t>Culture</a:t>
            </a:r>
          </a:p>
          <a:p>
            <a:r>
              <a:rPr lang="en-US" sz="1400" dirty="0" smtClean="0"/>
              <a:t>Unreached people</a:t>
            </a:r>
          </a:p>
          <a:p>
            <a:r>
              <a:rPr lang="en-US" sz="1400" dirty="0" err="1" smtClean="0"/>
              <a:t>Unentered</a:t>
            </a:r>
            <a:r>
              <a:rPr lang="en-US" sz="1400" dirty="0" smtClean="0"/>
              <a:t> territories</a:t>
            </a:r>
          </a:p>
          <a:p>
            <a:r>
              <a:rPr lang="en-US" sz="1400" dirty="0" smtClean="0"/>
              <a:t>Lust, sin, death, financial crisis </a:t>
            </a:r>
            <a:r>
              <a:rPr lang="en-US" sz="1400" dirty="0" err="1" smtClean="0"/>
              <a:t>ect</a:t>
            </a:r>
            <a:endParaRPr lang="en-US" sz="1400" dirty="0"/>
          </a:p>
        </p:txBody>
      </p:sp>
      <p:sp>
        <p:nvSpPr>
          <p:cNvPr id="14" name="TextBox 13"/>
          <p:cNvSpPr txBox="1"/>
          <p:nvPr/>
        </p:nvSpPr>
        <p:spPr>
          <a:xfrm>
            <a:off x="3372555" y="2991556"/>
            <a:ext cx="2144889" cy="830997"/>
          </a:xfrm>
          <a:prstGeom prst="rect">
            <a:avLst/>
          </a:prstGeom>
          <a:noFill/>
        </p:spPr>
        <p:txBody>
          <a:bodyPr wrap="square" rtlCol="0">
            <a:spAutoFit/>
          </a:bodyPr>
          <a:lstStyle/>
          <a:p>
            <a:pPr algn="ctr"/>
            <a:r>
              <a:rPr lang="en-US" sz="2400" dirty="0" smtClean="0">
                <a:solidFill>
                  <a:srgbClr val="800000"/>
                </a:solidFill>
              </a:rPr>
              <a:t>The Church Planting Center</a:t>
            </a:r>
            <a:endParaRPr lang="en-US" sz="2400" dirty="0">
              <a:solidFill>
                <a:srgbClr val="800000"/>
              </a:solidFill>
            </a:endParaRPr>
          </a:p>
        </p:txBody>
      </p:sp>
      <p:cxnSp>
        <p:nvCxnSpPr>
          <p:cNvPr id="16" name="Straight Arrow Connector 15"/>
          <p:cNvCxnSpPr/>
          <p:nvPr/>
        </p:nvCxnSpPr>
        <p:spPr>
          <a:xfrm>
            <a:off x="1474153" y="1973199"/>
            <a:ext cx="2177210" cy="1179383"/>
          </a:xfrm>
          <a:prstGeom prst="straightConnector1">
            <a:avLst/>
          </a:prstGeom>
          <a:ln w="34925">
            <a:solidFill>
              <a:srgbClr val="80000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H="1">
            <a:off x="5318290" y="1871137"/>
            <a:ext cx="2063815" cy="1367119"/>
          </a:xfrm>
          <a:prstGeom prst="straightConnector1">
            <a:avLst/>
          </a:prstGeom>
          <a:ln w="34925">
            <a:solidFill>
              <a:srgbClr val="800000"/>
            </a:solidFill>
            <a:prstDash val="dash"/>
            <a:tailEnd type="triangle"/>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flipV="1">
            <a:off x="4482353" y="3737070"/>
            <a:ext cx="22679" cy="2493951"/>
          </a:xfrm>
          <a:prstGeom prst="straightConnector1">
            <a:avLst/>
          </a:prstGeom>
          <a:ln w="34925">
            <a:solidFill>
              <a:srgbClr val="800000"/>
            </a:solidFill>
            <a:prstDash val="dash"/>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952230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algn="ctr"/>
            <a:r>
              <a:rPr lang="es-CO" dirty="0" smtClean="0"/>
              <a:t>ADVENTIST MISSION-</a:t>
            </a:r>
            <a:br>
              <a:rPr lang="es-CO" dirty="0" smtClean="0"/>
            </a:br>
            <a:r>
              <a:rPr lang="es-CO" dirty="0" smtClean="0"/>
              <a:t>MISIÓN ADVENTISTA </a:t>
            </a:r>
            <a:endParaRPr lang="es-CO" dirty="0"/>
          </a:p>
        </p:txBody>
      </p:sp>
      <p:sp>
        <p:nvSpPr>
          <p:cNvPr id="3" name="2 Subtítulo"/>
          <p:cNvSpPr>
            <a:spLocks noGrp="1"/>
          </p:cNvSpPr>
          <p:nvPr>
            <p:ph type="subTitle" idx="1"/>
          </p:nvPr>
        </p:nvSpPr>
        <p:spPr>
          <a:xfrm>
            <a:off x="1432560" y="1850064"/>
            <a:ext cx="7406640" cy="4387248"/>
          </a:xfrm>
        </p:spPr>
        <p:txBody>
          <a:bodyPr/>
          <a:lstStyle/>
          <a:p>
            <a:pPr algn="ctr"/>
            <a:r>
              <a:rPr lang="es-CO" b="1" dirty="0" smtClean="0">
                <a:solidFill>
                  <a:srgbClr val="FF0000"/>
                </a:solidFill>
              </a:rPr>
              <a:t>INTER AMERICAN DIVISION </a:t>
            </a:r>
            <a:endParaRPr lang="es-CO" b="1" dirty="0">
              <a:solidFill>
                <a:srgbClr val="FF0000"/>
              </a:solidFill>
            </a:endParaRPr>
          </a:p>
        </p:txBody>
      </p:sp>
      <p:graphicFrame>
        <p:nvGraphicFramePr>
          <p:cNvPr id="4" name="3 Tabla"/>
          <p:cNvGraphicFramePr>
            <a:graphicFrameLocks noGrp="1"/>
          </p:cNvGraphicFramePr>
          <p:nvPr/>
        </p:nvGraphicFramePr>
        <p:xfrm>
          <a:off x="1691680" y="2420888"/>
          <a:ext cx="6912766" cy="3628648"/>
        </p:xfrm>
        <a:graphic>
          <a:graphicData uri="http://schemas.openxmlformats.org/drawingml/2006/table">
            <a:tbl>
              <a:tblPr firstRow="1" bandRow="1">
                <a:tableStyleId>{5C22544A-7EE6-4342-B048-85BDC9FD1C3A}</a:tableStyleId>
              </a:tblPr>
              <a:tblGrid>
                <a:gridCol w="987538"/>
                <a:gridCol w="987538"/>
                <a:gridCol w="987538"/>
                <a:gridCol w="987538"/>
                <a:gridCol w="987538"/>
                <a:gridCol w="987538"/>
                <a:gridCol w="987538"/>
              </a:tblGrid>
              <a:tr h="324232">
                <a:tc>
                  <a:txBody>
                    <a:bodyPr/>
                    <a:lstStyle/>
                    <a:p>
                      <a:pPr algn="ctr"/>
                      <a:r>
                        <a:rPr lang="es-CO" sz="1000" dirty="0" smtClean="0"/>
                        <a:t>UNIONS</a:t>
                      </a:r>
                      <a:endParaRPr lang="es-CO" sz="1000" dirty="0"/>
                    </a:p>
                  </a:txBody>
                  <a:tcPr/>
                </a:tc>
                <a:tc>
                  <a:txBody>
                    <a:bodyPr/>
                    <a:lstStyle/>
                    <a:p>
                      <a:pPr algn="ctr"/>
                      <a:r>
                        <a:rPr lang="es-CO" sz="1100" dirty="0" smtClean="0"/>
                        <a:t>CONFE</a:t>
                      </a:r>
                    </a:p>
                    <a:p>
                      <a:pPr algn="ctr"/>
                      <a:r>
                        <a:rPr lang="es-CO" sz="1100" dirty="0" smtClean="0"/>
                        <a:t>RENCES</a:t>
                      </a:r>
                      <a:endParaRPr lang="es-CO" sz="1100" dirty="0"/>
                    </a:p>
                  </a:txBody>
                  <a:tcPr/>
                </a:tc>
                <a:tc>
                  <a:txBody>
                    <a:bodyPr/>
                    <a:lstStyle/>
                    <a:p>
                      <a:pPr algn="ctr"/>
                      <a:r>
                        <a:rPr lang="es-CO" sz="1100" dirty="0" smtClean="0"/>
                        <a:t>UN-ENTERED</a:t>
                      </a:r>
                      <a:endParaRPr lang="es-CO" sz="1100" dirty="0"/>
                    </a:p>
                  </a:txBody>
                  <a:tcPr/>
                </a:tc>
                <a:tc>
                  <a:txBody>
                    <a:bodyPr/>
                    <a:lstStyle/>
                    <a:p>
                      <a:pPr algn="ctr"/>
                      <a:r>
                        <a:rPr lang="es-CO" sz="1100" dirty="0" smtClean="0"/>
                        <a:t>UN-REACHED </a:t>
                      </a:r>
                      <a:endParaRPr lang="es-CO" sz="1100" dirty="0"/>
                    </a:p>
                  </a:txBody>
                  <a:tcPr/>
                </a:tc>
                <a:tc>
                  <a:txBody>
                    <a:bodyPr/>
                    <a:lstStyle/>
                    <a:p>
                      <a:pPr algn="ctr"/>
                      <a:r>
                        <a:rPr lang="es-CO" sz="1100" dirty="0" smtClean="0"/>
                        <a:t>POPULA</a:t>
                      </a:r>
                    </a:p>
                    <a:p>
                      <a:pPr algn="ctr"/>
                      <a:r>
                        <a:rPr lang="es-CO" sz="1100" dirty="0" smtClean="0"/>
                        <a:t>TION</a:t>
                      </a:r>
                      <a:endParaRPr lang="es-CO" sz="1100" dirty="0"/>
                    </a:p>
                  </a:txBody>
                  <a:tcPr/>
                </a:tc>
                <a:tc>
                  <a:txBody>
                    <a:bodyPr/>
                    <a:lstStyle/>
                    <a:p>
                      <a:pPr algn="ctr"/>
                      <a:r>
                        <a:rPr lang="es-CO" sz="1100" dirty="0" smtClean="0"/>
                        <a:t>GOAL-</a:t>
                      </a:r>
                      <a:r>
                        <a:rPr lang="es-CO" sz="1100" baseline="0" dirty="0" smtClean="0"/>
                        <a:t> CHURCH PLANTING</a:t>
                      </a:r>
                      <a:r>
                        <a:rPr lang="es-CO" sz="1100" dirty="0" smtClean="0"/>
                        <a:t> </a:t>
                      </a:r>
                      <a:endParaRPr lang="es-CO" sz="1100" dirty="0"/>
                    </a:p>
                  </a:txBody>
                  <a:tcPr/>
                </a:tc>
                <a:tc>
                  <a:txBody>
                    <a:bodyPr/>
                    <a:lstStyle/>
                    <a:p>
                      <a:pPr algn="ctr"/>
                      <a:r>
                        <a:rPr lang="es-CO" sz="1100" dirty="0" smtClean="0"/>
                        <a:t>GM </a:t>
                      </a:r>
                    </a:p>
                    <a:p>
                      <a:pPr algn="ctr"/>
                      <a:endParaRPr lang="es-CO" sz="1100" dirty="0" smtClean="0"/>
                    </a:p>
                    <a:p>
                      <a:pPr algn="ctr"/>
                      <a:r>
                        <a:rPr lang="es-CO" sz="1100" dirty="0" smtClean="0"/>
                        <a:t>PIONEERS</a:t>
                      </a:r>
                      <a:endParaRPr lang="es-CO" sz="1100" dirty="0"/>
                    </a:p>
                  </a:txBody>
                  <a:tcPr/>
                </a:tc>
              </a:tr>
              <a:tr h="324232">
                <a:tc>
                  <a:txBody>
                    <a:bodyPr/>
                    <a:lstStyle/>
                    <a:p>
                      <a:pPr algn="ctr"/>
                      <a:r>
                        <a:rPr lang="es-CO" sz="1000" dirty="0" smtClean="0"/>
                        <a:t>ATLANTIC</a:t>
                      </a:r>
                    </a:p>
                    <a:p>
                      <a:pPr algn="ctr"/>
                      <a:r>
                        <a:rPr lang="es-CO" sz="1000" dirty="0" smtClean="0"/>
                        <a:t>CARIBBEAN</a:t>
                      </a:r>
                      <a:endParaRPr lang="es-CO" sz="1000" dirty="0"/>
                    </a:p>
                  </a:txBody>
                  <a:tcPr/>
                </a:tc>
                <a:tc>
                  <a:txBody>
                    <a:bodyPr/>
                    <a:lstStyle/>
                    <a:p>
                      <a:pPr algn="ctr"/>
                      <a:r>
                        <a:rPr lang="es-CO" sz="1100" smtClean="0"/>
                        <a:t>4</a:t>
                      </a:r>
                      <a:endParaRPr lang="es-CO" sz="1100" dirty="0"/>
                    </a:p>
                  </a:txBody>
                  <a:tcPr/>
                </a:tc>
                <a:tc>
                  <a:txBody>
                    <a:bodyPr/>
                    <a:lstStyle/>
                    <a:p>
                      <a:pPr algn="ctr"/>
                      <a:endParaRPr lang="es-CO" sz="1100" dirty="0"/>
                    </a:p>
                  </a:txBody>
                  <a:tcPr/>
                </a:tc>
                <a:tc>
                  <a:txBody>
                    <a:bodyPr/>
                    <a:lstStyle/>
                    <a:p>
                      <a:pPr algn="ctr"/>
                      <a:r>
                        <a:rPr lang="es-CO" sz="1100" dirty="0" smtClean="0"/>
                        <a:t>10</a:t>
                      </a:r>
                      <a:endParaRPr lang="es-CO" sz="1100" dirty="0"/>
                    </a:p>
                  </a:txBody>
                  <a:tcPr/>
                </a:tc>
                <a:tc>
                  <a:txBody>
                    <a:bodyPr/>
                    <a:lstStyle/>
                    <a:p>
                      <a:pPr algn="ctr"/>
                      <a:r>
                        <a:rPr lang="es-CO" sz="1100" dirty="0" smtClean="0"/>
                        <a:t>1,049,185</a:t>
                      </a:r>
                      <a:endParaRPr lang="es-CO" sz="1100" dirty="0"/>
                    </a:p>
                  </a:txBody>
                  <a:tcPr/>
                </a:tc>
                <a:tc>
                  <a:txBody>
                    <a:bodyPr/>
                    <a:lstStyle/>
                    <a:p>
                      <a:pPr algn="ctr"/>
                      <a:r>
                        <a:rPr lang="es-CO" sz="1100" dirty="0" smtClean="0"/>
                        <a:t>27</a:t>
                      </a:r>
                      <a:endParaRPr lang="es-CO" sz="1100" dirty="0"/>
                    </a:p>
                  </a:txBody>
                  <a:tcPr/>
                </a:tc>
                <a:tc>
                  <a:txBody>
                    <a:bodyPr/>
                    <a:lstStyle/>
                    <a:p>
                      <a:pPr algn="ctr"/>
                      <a:endParaRPr lang="es-CO" sz="1100" dirty="0"/>
                    </a:p>
                  </a:txBody>
                  <a:tcPr/>
                </a:tc>
              </a:tr>
              <a:tr h="324232">
                <a:tc>
                  <a:txBody>
                    <a:bodyPr/>
                    <a:lstStyle/>
                    <a:p>
                      <a:pPr algn="ctr"/>
                      <a:r>
                        <a:rPr lang="es-CO" sz="1000" dirty="0" smtClean="0"/>
                        <a:t>BELIZE</a:t>
                      </a:r>
                      <a:endParaRPr lang="es-CO" sz="1000" dirty="0"/>
                    </a:p>
                  </a:txBody>
                  <a:tcPr/>
                </a:tc>
                <a:tc>
                  <a:txBody>
                    <a:bodyPr/>
                    <a:lstStyle/>
                    <a:p>
                      <a:pPr algn="ctr"/>
                      <a:endParaRPr lang="es-CO" sz="1100" dirty="0"/>
                    </a:p>
                  </a:txBody>
                  <a:tcPr/>
                </a:tc>
                <a:tc>
                  <a:txBody>
                    <a:bodyPr/>
                    <a:lstStyle/>
                    <a:p>
                      <a:pPr algn="ctr"/>
                      <a:r>
                        <a:rPr lang="es-CO" sz="1100" dirty="0" smtClean="0"/>
                        <a:t>57</a:t>
                      </a:r>
                      <a:endParaRPr lang="es-CO" sz="1100" dirty="0"/>
                    </a:p>
                  </a:txBody>
                  <a:tcPr/>
                </a:tc>
                <a:tc>
                  <a:txBody>
                    <a:bodyPr/>
                    <a:lstStyle/>
                    <a:p>
                      <a:pPr algn="ctr"/>
                      <a:r>
                        <a:rPr lang="es-CO" sz="1100" dirty="0" smtClean="0"/>
                        <a:t>4</a:t>
                      </a:r>
                      <a:endParaRPr lang="es-CO" sz="1100" dirty="0"/>
                    </a:p>
                  </a:txBody>
                  <a:tcPr/>
                </a:tc>
                <a:tc>
                  <a:txBody>
                    <a:bodyPr/>
                    <a:lstStyle/>
                    <a:p>
                      <a:pPr algn="ctr"/>
                      <a:r>
                        <a:rPr lang="es-CO" sz="1100" dirty="0" smtClean="0"/>
                        <a:t>117,000</a:t>
                      </a:r>
                      <a:endParaRPr lang="es-CO" sz="1100" dirty="0"/>
                    </a:p>
                  </a:txBody>
                  <a:tcPr/>
                </a:tc>
                <a:tc>
                  <a:txBody>
                    <a:bodyPr/>
                    <a:lstStyle/>
                    <a:p>
                      <a:pPr algn="ctr"/>
                      <a:r>
                        <a:rPr lang="es-CO" sz="1100" dirty="0" smtClean="0"/>
                        <a:t>20</a:t>
                      </a:r>
                      <a:endParaRPr lang="es-CO" sz="1100" dirty="0"/>
                    </a:p>
                  </a:txBody>
                  <a:tcPr/>
                </a:tc>
                <a:tc>
                  <a:txBody>
                    <a:bodyPr/>
                    <a:lstStyle/>
                    <a:p>
                      <a:pPr algn="ctr"/>
                      <a:r>
                        <a:rPr lang="es-CO" sz="1100" dirty="0" smtClean="0"/>
                        <a:t>20</a:t>
                      </a:r>
                      <a:endParaRPr lang="es-CO" sz="1100" dirty="0"/>
                    </a:p>
                  </a:txBody>
                  <a:tcPr/>
                </a:tc>
              </a:tr>
              <a:tr h="324232">
                <a:tc>
                  <a:txBody>
                    <a:bodyPr/>
                    <a:lstStyle/>
                    <a:p>
                      <a:pPr algn="ctr"/>
                      <a:r>
                        <a:rPr lang="es-CO" sz="1000" dirty="0" smtClean="0"/>
                        <a:t>EAST</a:t>
                      </a:r>
                    </a:p>
                    <a:p>
                      <a:pPr algn="ctr"/>
                      <a:r>
                        <a:rPr lang="es-CO" sz="1000" dirty="0" smtClean="0"/>
                        <a:t>VENEZUELA</a:t>
                      </a:r>
                      <a:endParaRPr lang="es-CO" sz="1000" dirty="0"/>
                    </a:p>
                  </a:txBody>
                  <a:tcPr/>
                </a:tc>
                <a:tc>
                  <a:txBody>
                    <a:bodyPr/>
                    <a:lstStyle/>
                    <a:p>
                      <a:pPr algn="ctr"/>
                      <a:r>
                        <a:rPr lang="es-CO" sz="1100" dirty="0" smtClean="0"/>
                        <a:t>3</a:t>
                      </a:r>
                      <a:endParaRPr lang="es-CO" sz="1100" dirty="0"/>
                    </a:p>
                  </a:txBody>
                  <a:tcPr/>
                </a:tc>
                <a:tc>
                  <a:txBody>
                    <a:bodyPr/>
                    <a:lstStyle/>
                    <a:p>
                      <a:pPr algn="ctr"/>
                      <a:r>
                        <a:rPr lang="es-CO" sz="1100" dirty="0" smtClean="0"/>
                        <a:t>31</a:t>
                      </a:r>
                      <a:endParaRPr lang="es-CO" sz="1100" dirty="0"/>
                    </a:p>
                  </a:txBody>
                  <a:tcPr/>
                </a:tc>
                <a:tc>
                  <a:txBody>
                    <a:bodyPr/>
                    <a:lstStyle/>
                    <a:p>
                      <a:pPr algn="ctr"/>
                      <a:r>
                        <a:rPr lang="es-CO" sz="1100" dirty="0" smtClean="0"/>
                        <a:t>6</a:t>
                      </a:r>
                      <a:endParaRPr lang="es-CO" sz="1100" dirty="0"/>
                    </a:p>
                  </a:txBody>
                  <a:tcPr/>
                </a:tc>
                <a:tc>
                  <a:txBody>
                    <a:bodyPr/>
                    <a:lstStyle/>
                    <a:p>
                      <a:pPr algn="ctr"/>
                      <a:r>
                        <a:rPr lang="es-CO" sz="1100" dirty="0" smtClean="0"/>
                        <a:t>210,000</a:t>
                      </a:r>
                      <a:endParaRPr lang="es-CO" sz="1100" dirty="0"/>
                    </a:p>
                  </a:txBody>
                  <a:tcPr/>
                </a:tc>
                <a:tc>
                  <a:txBody>
                    <a:bodyPr/>
                    <a:lstStyle/>
                    <a:p>
                      <a:pPr algn="ctr"/>
                      <a:r>
                        <a:rPr lang="es-CO" sz="1100" dirty="0" smtClean="0"/>
                        <a:t>45</a:t>
                      </a:r>
                      <a:endParaRPr lang="es-CO" sz="1100" dirty="0"/>
                    </a:p>
                  </a:txBody>
                  <a:tcPr/>
                </a:tc>
                <a:tc>
                  <a:txBody>
                    <a:bodyPr/>
                    <a:lstStyle/>
                    <a:p>
                      <a:pPr algn="ctr"/>
                      <a:r>
                        <a:rPr lang="es-CO" sz="1100" dirty="0" smtClean="0"/>
                        <a:t>625</a:t>
                      </a:r>
                      <a:endParaRPr lang="es-CO" sz="1100" dirty="0"/>
                    </a:p>
                  </a:txBody>
                  <a:tcPr/>
                </a:tc>
              </a:tr>
              <a:tr h="324232">
                <a:tc>
                  <a:txBody>
                    <a:bodyPr/>
                    <a:lstStyle/>
                    <a:p>
                      <a:pPr algn="ctr"/>
                      <a:r>
                        <a:rPr lang="es-CO" sz="1000" dirty="0" smtClean="0"/>
                        <a:t>FRENCH ANTILLES-GUYANA</a:t>
                      </a:r>
                      <a:endParaRPr lang="es-CO" sz="1000" dirty="0"/>
                    </a:p>
                  </a:txBody>
                  <a:tcPr/>
                </a:tc>
                <a:tc>
                  <a:txBody>
                    <a:bodyPr/>
                    <a:lstStyle/>
                    <a:p>
                      <a:pPr algn="ctr"/>
                      <a:endParaRPr lang="es-CO" sz="1100" dirty="0" smtClean="0"/>
                    </a:p>
                    <a:p>
                      <a:pPr algn="ctr"/>
                      <a:endParaRPr lang="es-CO" sz="1100" dirty="0"/>
                    </a:p>
                  </a:txBody>
                  <a:tcPr/>
                </a:tc>
                <a:tc>
                  <a:txBody>
                    <a:bodyPr/>
                    <a:lstStyle/>
                    <a:p>
                      <a:pPr algn="ctr"/>
                      <a:endParaRPr lang="es-CO" sz="1100" dirty="0" smtClean="0"/>
                    </a:p>
                    <a:p>
                      <a:pPr algn="ctr"/>
                      <a:r>
                        <a:rPr lang="es-CO" sz="1100" dirty="0" smtClean="0"/>
                        <a:t>17</a:t>
                      </a:r>
                      <a:endParaRPr lang="es-CO" sz="1100" dirty="0"/>
                    </a:p>
                  </a:txBody>
                  <a:tcPr/>
                </a:tc>
                <a:tc>
                  <a:txBody>
                    <a:bodyPr/>
                    <a:lstStyle/>
                    <a:p>
                      <a:pPr algn="ctr"/>
                      <a:endParaRPr lang="es-CO" sz="1100" dirty="0" smtClean="0"/>
                    </a:p>
                    <a:p>
                      <a:pPr algn="ctr"/>
                      <a:r>
                        <a:rPr lang="es-CO" sz="1100" dirty="0" smtClean="0"/>
                        <a:t>11</a:t>
                      </a:r>
                      <a:endParaRPr lang="es-CO" sz="1100" dirty="0"/>
                    </a:p>
                  </a:txBody>
                  <a:tcPr/>
                </a:tc>
                <a:tc>
                  <a:txBody>
                    <a:bodyPr/>
                    <a:lstStyle/>
                    <a:p>
                      <a:pPr algn="ctr"/>
                      <a:endParaRPr lang="es-CO" sz="1100" dirty="0"/>
                    </a:p>
                  </a:txBody>
                  <a:tcPr/>
                </a:tc>
                <a:tc>
                  <a:txBody>
                    <a:bodyPr/>
                    <a:lstStyle/>
                    <a:p>
                      <a:pPr algn="ctr"/>
                      <a:endParaRPr lang="es-CO" sz="1100" dirty="0"/>
                    </a:p>
                  </a:txBody>
                  <a:tcPr/>
                </a:tc>
                <a:tc>
                  <a:txBody>
                    <a:bodyPr/>
                    <a:lstStyle/>
                    <a:p>
                      <a:pPr algn="ctr"/>
                      <a:endParaRPr lang="es-CO" sz="1100" dirty="0"/>
                    </a:p>
                  </a:txBody>
                  <a:tcPr/>
                </a:tc>
              </a:tr>
              <a:tr h="324232">
                <a:tc>
                  <a:txBody>
                    <a:bodyPr/>
                    <a:lstStyle/>
                    <a:p>
                      <a:pPr algn="ctr"/>
                      <a:r>
                        <a:rPr lang="es-CO" sz="1000" dirty="0" smtClean="0"/>
                        <a:t>GUATEMALA</a:t>
                      </a:r>
                      <a:endParaRPr lang="es-CO" sz="1000" dirty="0"/>
                    </a:p>
                  </a:txBody>
                  <a:tcPr/>
                </a:tc>
                <a:tc>
                  <a:txBody>
                    <a:bodyPr/>
                    <a:lstStyle/>
                    <a:p>
                      <a:pPr algn="ctr"/>
                      <a:r>
                        <a:rPr lang="es-CO" sz="1100" dirty="0" smtClean="0"/>
                        <a:t>3</a:t>
                      </a:r>
                      <a:endParaRPr lang="es-CO" sz="1100" dirty="0"/>
                    </a:p>
                  </a:txBody>
                  <a:tcPr/>
                </a:tc>
                <a:tc>
                  <a:txBody>
                    <a:bodyPr/>
                    <a:lstStyle/>
                    <a:p>
                      <a:pPr algn="ctr"/>
                      <a:r>
                        <a:rPr lang="es-CO" sz="1100" dirty="0" smtClean="0"/>
                        <a:t>773</a:t>
                      </a:r>
                      <a:endParaRPr lang="es-CO" sz="1100" dirty="0"/>
                    </a:p>
                  </a:txBody>
                  <a:tcPr/>
                </a:tc>
                <a:tc>
                  <a:txBody>
                    <a:bodyPr/>
                    <a:lstStyle/>
                    <a:p>
                      <a:pPr algn="ctr"/>
                      <a:r>
                        <a:rPr lang="es-CO" sz="1100" dirty="0" smtClean="0"/>
                        <a:t>784,450</a:t>
                      </a:r>
                      <a:endParaRPr lang="es-CO" sz="1100" dirty="0"/>
                    </a:p>
                  </a:txBody>
                  <a:tcPr/>
                </a:tc>
                <a:tc>
                  <a:txBody>
                    <a:bodyPr/>
                    <a:lstStyle/>
                    <a:p>
                      <a:pPr algn="ctr"/>
                      <a:r>
                        <a:rPr lang="es-CO" sz="1100" noProof="0" dirty="0" smtClean="0"/>
                        <a:t>557,086</a:t>
                      </a:r>
                      <a:endParaRPr lang="es-CO" sz="1100" noProof="0" dirty="0"/>
                    </a:p>
                  </a:txBody>
                  <a:tcPr/>
                </a:tc>
                <a:tc>
                  <a:txBody>
                    <a:bodyPr/>
                    <a:lstStyle/>
                    <a:p>
                      <a:pPr algn="ctr"/>
                      <a:r>
                        <a:rPr lang="es-CO" sz="1100" dirty="0" smtClean="0"/>
                        <a:t>91</a:t>
                      </a:r>
                      <a:endParaRPr lang="es-CO" sz="1100" dirty="0"/>
                    </a:p>
                  </a:txBody>
                  <a:tcPr/>
                </a:tc>
                <a:tc>
                  <a:txBody>
                    <a:bodyPr/>
                    <a:lstStyle/>
                    <a:p>
                      <a:pPr algn="ctr"/>
                      <a:r>
                        <a:rPr lang="es-CO" sz="1100" dirty="0" smtClean="0"/>
                        <a:t>203</a:t>
                      </a:r>
                      <a:endParaRPr lang="es-CO" sz="1100" dirty="0"/>
                    </a:p>
                  </a:txBody>
                  <a:tcPr/>
                </a:tc>
              </a:tr>
              <a:tr h="324232">
                <a:tc>
                  <a:txBody>
                    <a:bodyPr/>
                    <a:lstStyle/>
                    <a:p>
                      <a:pPr algn="ctr"/>
                      <a:r>
                        <a:rPr lang="es-CO" sz="1000" dirty="0" smtClean="0"/>
                        <a:t>HAITI</a:t>
                      </a:r>
                      <a:endParaRPr lang="es-CO" sz="1000" dirty="0"/>
                    </a:p>
                  </a:txBody>
                  <a:tcPr/>
                </a:tc>
                <a:tc>
                  <a:txBody>
                    <a:bodyPr/>
                    <a:lstStyle/>
                    <a:p>
                      <a:pPr algn="ctr"/>
                      <a:r>
                        <a:rPr lang="es-CO" sz="1100" dirty="0" smtClean="0"/>
                        <a:t>4</a:t>
                      </a:r>
                      <a:endParaRPr lang="es-CO" sz="1100" dirty="0"/>
                    </a:p>
                  </a:txBody>
                  <a:tcPr/>
                </a:tc>
                <a:tc>
                  <a:txBody>
                    <a:bodyPr/>
                    <a:lstStyle/>
                    <a:p>
                      <a:pPr algn="ctr"/>
                      <a:r>
                        <a:rPr lang="es-CO" sz="1100" dirty="0" smtClean="0"/>
                        <a:t>165</a:t>
                      </a:r>
                      <a:endParaRPr lang="es-CO" sz="1100" dirty="0"/>
                    </a:p>
                  </a:txBody>
                  <a:tcPr/>
                </a:tc>
                <a:tc>
                  <a:txBody>
                    <a:bodyPr/>
                    <a:lstStyle/>
                    <a:p>
                      <a:pPr algn="ctr"/>
                      <a:r>
                        <a:rPr lang="es-CO" sz="1100" dirty="0" smtClean="0"/>
                        <a:t>165</a:t>
                      </a:r>
                      <a:endParaRPr lang="es-CO" sz="1100" dirty="0"/>
                    </a:p>
                  </a:txBody>
                  <a:tcPr/>
                </a:tc>
                <a:tc>
                  <a:txBody>
                    <a:bodyPr/>
                    <a:lstStyle/>
                    <a:p>
                      <a:pPr algn="ctr"/>
                      <a:r>
                        <a:rPr lang="es-CO" sz="1100" dirty="0" smtClean="0"/>
                        <a:t>729,696</a:t>
                      </a:r>
                      <a:endParaRPr lang="es-CO" sz="1100" dirty="0"/>
                    </a:p>
                  </a:txBody>
                  <a:tcPr/>
                </a:tc>
                <a:tc>
                  <a:txBody>
                    <a:bodyPr/>
                    <a:lstStyle/>
                    <a:p>
                      <a:pPr algn="ctr"/>
                      <a:r>
                        <a:rPr lang="es-CO" sz="1100" dirty="0" smtClean="0"/>
                        <a:t>82</a:t>
                      </a:r>
                      <a:endParaRPr lang="es-CO" sz="1100" dirty="0"/>
                    </a:p>
                  </a:txBody>
                  <a:tcPr/>
                </a:tc>
                <a:tc>
                  <a:txBody>
                    <a:bodyPr/>
                    <a:lstStyle/>
                    <a:p>
                      <a:pPr algn="ctr"/>
                      <a:r>
                        <a:rPr lang="es-CO" sz="1100" dirty="0" smtClean="0"/>
                        <a:t>58</a:t>
                      </a:r>
                      <a:endParaRPr lang="es-CO" sz="1100" dirty="0"/>
                    </a:p>
                  </a:txBody>
                  <a:tcPr/>
                </a:tc>
              </a:tr>
              <a:tr h="324232">
                <a:tc>
                  <a:txBody>
                    <a:bodyPr/>
                    <a:lstStyle/>
                    <a:p>
                      <a:pPr algn="ctr"/>
                      <a:r>
                        <a:rPr lang="es-CO" sz="1000" dirty="0" smtClean="0"/>
                        <a:t>HONDURAS</a:t>
                      </a:r>
                      <a:endParaRPr lang="es-CO" sz="1000" dirty="0"/>
                    </a:p>
                  </a:txBody>
                  <a:tcPr/>
                </a:tc>
                <a:tc>
                  <a:txBody>
                    <a:bodyPr/>
                    <a:lstStyle/>
                    <a:p>
                      <a:pPr algn="ctr"/>
                      <a:r>
                        <a:rPr lang="es-CO" sz="1100" dirty="0" smtClean="0"/>
                        <a:t>5</a:t>
                      </a:r>
                      <a:endParaRPr lang="es-CO" sz="1100" dirty="0"/>
                    </a:p>
                  </a:txBody>
                  <a:tcPr/>
                </a:tc>
                <a:tc>
                  <a:txBody>
                    <a:bodyPr/>
                    <a:lstStyle/>
                    <a:p>
                      <a:pPr algn="ctr"/>
                      <a:r>
                        <a:rPr lang="es-CO" sz="1100" dirty="0" smtClean="0"/>
                        <a:t>30</a:t>
                      </a:r>
                      <a:endParaRPr lang="es-CO" sz="1100" dirty="0"/>
                    </a:p>
                  </a:txBody>
                  <a:tcPr/>
                </a:tc>
                <a:tc>
                  <a:txBody>
                    <a:bodyPr/>
                    <a:lstStyle/>
                    <a:p>
                      <a:pPr algn="ctr"/>
                      <a:r>
                        <a:rPr lang="es-CO" sz="1100" dirty="0" smtClean="0"/>
                        <a:t>41</a:t>
                      </a:r>
                      <a:endParaRPr lang="es-CO" sz="1100" dirty="0"/>
                    </a:p>
                  </a:txBody>
                  <a:tcPr/>
                </a:tc>
                <a:tc>
                  <a:txBody>
                    <a:bodyPr/>
                    <a:lstStyle/>
                    <a:p>
                      <a:pPr algn="ctr"/>
                      <a:r>
                        <a:rPr lang="es-CO" sz="1100" dirty="0" smtClean="0"/>
                        <a:t>347,024</a:t>
                      </a:r>
                      <a:endParaRPr lang="es-CO" sz="1100" dirty="0"/>
                    </a:p>
                  </a:txBody>
                  <a:tcPr/>
                </a:tc>
                <a:tc>
                  <a:txBody>
                    <a:bodyPr/>
                    <a:lstStyle/>
                    <a:p>
                      <a:pPr algn="ctr"/>
                      <a:r>
                        <a:rPr lang="es-CO" sz="1100" dirty="0" smtClean="0"/>
                        <a:t>30</a:t>
                      </a:r>
                      <a:endParaRPr lang="es-CO" sz="1100" dirty="0"/>
                    </a:p>
                  </a:txBody>
                  <a:tcPr/>
                </a:tc>
                <a:tc>
                  <a:txBody>
                    <a:bodyPr/>
                    <a:lstStyle/>
                    <a:p>
                      <a:pPr algn="ctr"/>
                      <a:r>
                        <a:rPr lang="es-CO" sz="1100" dirty="0" smtClean="0"/>
                        <a:t>107</a:t>
                      </a:r>
                      <a:endParaRPr lang="es-CO" sz="1100" dirty="0"/>
                    </a:p>
                  </a:txBody>
                  <a:tcPr/>
                </a:tc>
              </a:tr>
              <a:tr h="324232">
                <a:tc>
                  <a:txBody>
                    <a:bodyPr/>
                    <a:lstStyle/>
                    <a:p>
                      <a:pPr algn="ctr"/>
                      <a:r>
                        <a:rPr lang="es-CO" sz="1000" dirty="0" smtClean="0"/>
                        <a:t>INTEROCE-MEXICO</a:t>
                      </a:r>
                      <a:endParaRPr lang="es-CO" sz="1000" dirty="0"/>
                    </a:p>
                  </a:txBody>
                  <a:tcPr/>
                </a:tc>
                <a:tc>
                  <a:txBody>
                    <a:bodyPr/>
                    <a:lstStyle/>
                    <a:p>
                      <a:pPr algn="ctr"/>
                      <a:r>
                        <a:rPr lang="es-CO" sz="1100" dirty="0" smtClean="0"/>
                        <a:t>4</a:t>
                      </a:r>
                      <a:endParaRPr lang="es-CO" sz="1100" dirty="0"/>
                    </a:p>
                  </a:txBody>
                  <a:tcPr/>
                </a:tc>
                <a:tc>
                  <a:txBody>
                    <a:bodyPr/>
                    <a:lstStyle/>
                    <a:p>
                      <a:pPr algn="ctr"/>
                      <a:r>
                        <a:rPr lang="es-CO" sz="1100" dirty="0" smtClean="0"/>
                        <a:t>18</a:t>
                      </a:r>
                      <a:endParaRPr lang="es-CO" sz="1100" dirty="0"/>
                    </a:p>
                  </a:txBody>
                  <a:tcPr/>
                </a:tc>
                <a:tc>
                  <a:txBody>
                    <a:bodyPr/>
                    <a:lstStyle/>
                    <a:p>
                      <a:pPr algn="ctr"/>
                      <a:r>
                        <a:rPr lang="es-CO" sz="1100" dirty="0" smtClean="0"/>
                        <a:t>13</a:t>
                      </a:r>
                      <a:endParaRPr lang="es-CO" sz="1100" dirty="0"/>
                    </a:p>
                  </a:txBody>
                  <a:tcPr/>
                </a:tc>
                <a:tc>
                  <a:txBody>
                    <a:bodyPr/>
                    <a:lstStyle/>
                    <a:p>
                      <a:pPr algn="ctr"/>
                      <a:r>
                        <a:rPr lang="es-CO" sz="1100" dirty="0" smtClean="0"/>
                        <a:t>3,952,834</a:t>
                      </a:r>
                      <a:endParaRPr lang="es-CO" sz="1100" dirty="0"/>
                    </a:p>
                  </a:txBody>
                  <a:tcPr/>
                </a:tc>
                <a:tc>
                  <a:txBody>
                    <a:bodyPr/>
                    <a:lstStyle/>
                    <a:p>
                      <a:pPr algn="ctr"/>
                      <a:r>
                        <a:rPr lang="es-CO" sz="1100" dirty="0" smtClean="0"/>
                        <a:t>15</a:t>
                      </a:r>
                      <a:endParaRPr lang="es-CO" sz="1100" dirty="0"/>
                    </a:p>
                  </a:txBody>
                  <a:tcPr/>
                </a:tc>
                <a:tc>
                  <a:txBody>
                    <a:bodyPr/>
                    <a:lstStyle/>
                    <a:p>
                      <a:pPr algn="ctr"/>
                      <a:endParaRPr lang="es-CO" sz="1100" dirty="0"/>
                    </a:p>
                  </a:txBody>
                  <a:tcPr/>
                </a:tc>
              </a:tr>
            </a:tbl>
          </a:graphicData>
        </a:graphic>
      </p:graphicFrame>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O" dirty="0" smtClean="0"/>
              <a:t>ADVENTIST MISSION-</a:t>
            </a:r>
            <a:br>
              <a:rPr lang="es-CO" dirty="0" smtClean="0"/>
            </a:br>
            <a:r>
              <a:rPr lang="es-CO" dirty="0" smtClean="0"/>
              <a:t>MISIÓN ADVENTISTA </a:t>
            </a:r>
            <a:endParaRPr lang="es-CO" dirty="0"/>
          </a:p>
        </p:txBody>
      </p:sp>
      <p:sp>
        <p:nvSpPr>
          <p:cNvPr id="3" name="2 Marcador de contenido"/>
          <p:cNvSpPr>
            <a:spLocks noGrp="1"/>
          </p:cNvSpPr>
          <p:nvPr>
            <p:ph idx="1"/>
          </p:nvPr>
        </p:nvSpPr>
        <p:spPr/>
        <p:txBody>
          <a:bodyPr/>
          <a:lstStyle/>
          <a:p>
            <a:pPr algn="ctr">
              <a:buNone/>
            </a:pPr>
            <a:r>
              <a:rPr lang="es-CO" b="1" smtClean="0">
                <a:solidFill>
                  <a:srgbClr val="FF0000"/>
                </a:solidFill>
              </a:rPr>
              <a:t>INTER AMERICAN </a:t>
            </a:r>
            <a:r>
              <a:rPr lang="es-CO" b="1" dirty="0" smtClean="0">
                <a:solidFill>
                  <a:srgbClr val="FF0000"/>
                </a:solidFill>
              </a:rPr>
              <a:t>DIVISION</a:t>
            </a:r>
          </a:p>
          <a:p>
            <a:pPr algn="ctr">
              <a:buNone/>
            </a:pPr>
            <a:endParaRPr lang="es-CO" dirty="0" smtClean="0"/>
          </a:p>
          <a:p>
            <a:pPr algn="ctr">
              <a:buNone/>
            </a:pPr>
            <a:r>
              <a:rPr lang="es-CO" dirty="0" smtClean="0"/>
              <a:t> </a:t>
            </a:r>
          </a:p>
          <a:p>
            <a:pPr algn="ctr">
              <a:buNone/>
            </a:pPr>
            <a:endParaRPr lang="es-CO" dirty="0"/>
          </a:p>
        </p:txBody>
      </p:sp>
      <p:graphicFrame>
        <p:nvGraphicFramePr>
          <p:cNvPr id="4" name="3 Tabla"/>
          <p:cNvGraphicFramePr>
            <a:graphicFrameLocks noGrp="1"/>
          </p:cNvGraphicFramePr>
          <p:nvPr/>
        </p:nvGraphicFramePr>
        <p:xfrm>
          <a:off x="1979712" y="2348880"/>
          <a:ext cx="6095999" cy="3489960"/>
        </p:xfrm>
        <a:graphic>
          <a:graphicData uri="http://schemas.openxmlformats.org/drawingml/2006/table">
            <a:tbl>
              <a:tblPr firstRow="1" bandRow="1">
                <a:tableStyleId>{5C22544A-7EE6-4342-B048-85BDC9FD1C3A}</a:tableStyleId>
              </a:tblPr>
              <a:tblGrid>
                <a:gridCol w="870857"/>
                <a:gridCol w="870857"/>
                <a:gridCol w="870857"/>
                <a:gridCol w="870857"/>
                <a:gridCol w="981068"/>
                <a:gridCol w="760646"/>
                <a:gridCol w="870857"/>
              </a:tblGrid>
              <a:tr h="370840">
                <a:tc>
                  <a:txBody>
                    <a:bodyPr/>
                    <a:lstStyle/>
                    <a:p>
                      <a:pPr algn="ctr"/>
                      <a:r>
                        <a:rPr lang="es-CO" sz="1000" dirty="0" smtClean="0"/>
                        <a:t>UNIONS5</a:t>
                      </a:r>
                      <a:endParaRPr lang="es-CO" sz="1000" dirty="0"/>
                    </a:p>
                  </a:txBody>
                  <a:tcPr/>
                </a:tc>
                <a:tc>
                  <a:txBody>
                    <a:bodyPr/>
                    <a:lstStyle/>
                    <a:p>
                      <a:pPr algn="ctr"/>
                      <a:r>
                        <a:rPr lang="es-CO" sz="1000" dirty="0" smtClean="0"/>
                        <a:t>CONFER</a:t>
                      </a:r>
                      <a:endParaRPr lang="es-CO" sz="1000" dirty="0"/>
                    </a:p>
                  </a:txBody>
                  <a:tcPr/>
                </a:tc>
                <a:tc>
                  <a:txBody>
                    <a:bodyPr/>
                    <a:lstStyle/>
                    <a:p>
                      <a:pPr algn="ctr"/>
                      <a:r>
                        <a:rPr lang="es-CO" sz="1000" dirty="0" smtClean="0"/>
                        <a:t>UN</a:t>
                      </a:r>
                    </a:p>
                    <a:p>
                      <a:pPr algn="ctr"/>
                      <a:r>
                        <a:rPr lang="es-CO" sz="1000" dirty="0" smtClean="0"/>
                        <a:t>ENTERED</a:t>
                      </a:r>
                      <a:endParaRPr lang="es-CO" sz="1000" dirty="0"/>
                    </a:p>
                  </a:txBody>
                  <a:tcPr/>
                </a:tc>
                <a:tc>
                  <a:txBody>
                    <a:bodyPr/>
                    <a:lstStyle/>
                    <a:p>
                      <a:pPr algn="ctr"/>
                      <a:r>
                        <a:rPr lang="es-CO" sz="1000" dirty="0" smtClean="0"/>
                        <a:t>UN</a:t>
                      </a:r>
                    </a:p>
                    <a:p>
                      <a:pPr algn="ctr"/>
                      <a:r>
                        <a:rPr lang="es-CO" sz="1000" dirty="0" smtClean="0"/>
                        <a:t>REACHED</a:t>
                      </a:r>
                      <a:endParaRPr lang="es-CO" sz="1000" dirty="0"/>
                    </a:p>
                  </a:txBody>
                  <a:tcPr/>
                </a:tc>
                <a:tc>
                  <a:txBody>
                    <a:bodyPr/>
                    <a:lstStyle/>
                    <a:p>
                      <a:pPr algn="ctr"/>
                      <a:r>
                        <a:rPr lang="es-CO" sz="1000" dirty="0" smtClean="0"/>
                        <a:t>POPULAT</a:t>
                      </a:r>
                      <a:endParaRPr lang="es-CO" sz="1000" dirty="0"/>
                    </a:p>
                  </a:txBody>
                  <a:tcPr/>
                </a:tc>
                <a:tc>
                  <a:txBody>
                    <a:bodyPr/>
                    <a:lstStyle/>
                    <a:p>
                      <a:pPr algn="ctr"/>
                      <a:r>
                        <a:rPr lang="es-CO" sz="1000" dirty="0" smtClean="0"/>
                        <a:t>CHUR/</a:t>
                      </a:r>
                    </a:p>
                    <a:p>
                      <a:pPr algn="ctr"/>
                      <a:r>
                        <a:rPr lang="es-CO" sz="1000" dirty="0" smtClean="0"/>
                        <a:t>PLANT.</a:t>
                      </a:r>
                      <a:endParaRPr lang="es-CO" sz="1000" dirty="0"/>
                    </a:p>
                  </a:txBody>
                  <a:tcPr/>
                </a:tc>
                <a:tc>
                  <a:txBody>
                    <a:bodyPr/>
                    <a:lstStyle/>
                    <a:p>
                      <a:pPr algn="ctr"/>
                      <a:r>
                        <a:rPr lang="es-CO" sz="1000" dirty="0" smtClean="0"/>
                        <a:t>GM</a:t>
                      </a:r>
                    </a:p>
                    <a:p>
                      <a:pPr algn="ctr"/>
                      <a:r>
                        <a:rPr lang="es-CO" sz="1000" dirty="0" smtClean="0"/>
                        <a:t>PIONEERS</a:t>
                      </a:r>
                      <a:endParaRPr lang="es-CO" sz="1000" dirty="0"/>
                    </a:p>
                  </a:txBody>
                  <a:tcPr/>
                </a:tc>
              </a:tr>
              <a:tr h="370840">
                <a:tc>
                  <a:txBody>
                    <a:bodyPr/>
                    <a:lstStyle/>
                    <a:p>
                      <a:pPr algn="ctr"/>
                      <a:r>
                        <a:rPr lang="es-CO" sz="1000" dirty="0" smtClean="0"/>
                        <a:t>JAMAICA</a:t>
                      </a:r>
                      <a:endParaRPr lang="es-CO" sz="1000" dirty="0"/>
                    </a:p>
                  </a:txBody>
                  <a:tcPr/>
                </a:tc>
                <a:tc>
                  <a:txBody>
                    <a:bodyPr/>
                    <a:lstStyle/>
                    <a:p>
                      <a:pPr algn="ctr"/>
                      <a:r>
                        <a:rPr lang="es-CO" sz="1000" dirty="0" smtClean="0"/>
                        <a:t>3</a:t>
                      </a:r>
                      <a:endParaRPr lang="es-CO" sz="1000" dirty="0"/>
                    </a:p>
                  </a:txBody>
                  <a:tcPr/>
                </a:tc>
                <a:tc>
                  <a:txBody>
                    <a:bodyPr/>
                    <a:lstStyle/>
                    <a:p>
                      <a:pPr algn="ctr"/>
                      <a:r>
                        <a:rPr lang="es-CO" sz="1000" dirty="0" smtClean="0"/>
                        <a:t>158</a:t>
                      </a:r>
                      <a:endParaRPr lang="es-CO" sz="1000" dirty="0"/>
                    </a:p>
                  </a:txBody>
                  <a:tcPr/>
                </a:tc>
                <a:tc>
                  <a:txBody>
                    <a:bodyPr/>
                    <a:lstStyle/>
                    <a:p>
                      <a:pPr algn="ctr"/>
                      <a:r>
                        <a:rPr lang="es-CO" sz="1000" dirty="0" smtClean="0"/>
                        <a:t>2</a:t>
                      </a:r>
                      <a:endParaRPr lang="es-CO" sz="1000" dirty="0"/>
                    </a:p>
                  </a:txBody>
                  <a:tcPr/>
                </a:tc>
                <a:tc>
                  <a:txBody>
                    <a:bodyPr/>
                    <a:lstStyle/>
                    <a:p>
                      <a:pPr algn="ctr"/>
                      <a:endParaRPr lang="es-CO" sz="1000" dirty="0"/>
                    </a:p>
                  </a:txBody>
                  <a:tcPr/>
                </a:tc>
                <a:tc>
                  <a:txBody>
                    <a:bodyPr/>
                    <a:lstStyle/>
                    <a:p>
                      <a:pPr algn="ctr"/>
                      <a:r>
                        <a:rPr lang="es-CO" sz="1000" dirty="0" smtClean="0"/>
                        <a:t>44</a:t>
                      </a:r>
                      <a:endParaRPr lang="es-CO" sz="1000" dirty="0"/>
                    </a:p>
                  </a:txBody>
                  <a:tcPr/>
                </a:tc>
                <a:tc>
                  <a:txBody>
                    <a:bodyPr/>
                    <a:lstStyle/>
                    <a:p>
                      <a:pPr algn="ctr"/>
                      <a:endParaRPr lang="es-CO" sz="1000"/>
                    </a:p>
                  </a:txBody>
                  <a:tcPr/>
                </a:tc>
              </a:tr>
              <a:tr h="370840">
                <a:tc>
                  <a:txBody>
                    <a:bodyPr/>
                    <a:lstStyle/>
                    <a:p>
                      <a:pPr algn="ctr"/>
                      <a:r>
                        <a:rPr lang="es-CO" sz="900" dirty="0" smtClean="0"/>
                        <a:t>NICARAGUA</a:t>
                      </a:r>
                      <a:endParaRPr lang="es-CO" sz="900" dirty="0"/>
                    </a:p>
                  </a:txBody>
                  <a:tcPr/>
                </a:tc>
                <a:tc>
                  <a:txBody>
                    <a:bodyPr/>
                    <a:lstStyle/>
                    <a:p>
                      <a:pPr algn="ctr"/>
                      <a:r>
                        <a:rPr lang="es-CO" sz="1000" dirty="0" smtClean="0"/>
                        <a:t>1</a:t>
                      </a:r>
                      <a:endParaRPr lang="es-CO" sz="1000" dirty="0"/>
                    </a:p>
                  </a:txBody>
                  <a:tcPr/>
                </a:tc>
                <a:tc>
                  <a:txBody>
                    <a:bodyPr/>
                    <a:lstStyle/>
                    <a:p>
                      <a:pPr algn="ctr"/>
                      <a:r>
                        <a:rPr lang="es-CO" sz="1000" dirty="0" smtClean="0"/>
                        <a:t>3</a:t>
                      </a:r>
                      <a:endParaRPr lang="es-CO" sz="1000" dirty="0"/>
                    </a:p>
                  </a:txBody>
                  <a:tcPr/>
                </a:tc>
                <a:tc>
                  <a:txBody>
                    <a:bodyPr/>
                    <a:lstStyle/>
                    <a:p>
                      <a:pPr algn="ctr"/>
                      <a:r>
                        <a:rPr lang="es-CO" sz="1000" dirty="0" smtClean="0"/>
                        <a:t>3</a:t>
                      </a:r>
                      <a:endParaRPr lang="es-CO" sz="1000" dirty="0"/>
                    </a:p>
                  </a:txBody>
                  <a:tcPr/>
                </a:tc>
                <a:tc>
                  <a:txBody>
                    <a:bodyPr/>
                    <a:lstStyle/>
                    <a:p>
                      <a:pPr algn="ctr"/>
                      <a:r>
                        <a:rPr lang="es-CO" sz="1000" dirty="0" smtClean="0"/>
                        <a:t>10,850</a:t>
                      </a:r>
                      <a:endParaRPr lang="es-CO" sz="1000" dirty="0"/>
                    </a:p>
                  </a:txBody>
                  <a:tcPr/>
                </a:tc>
                <a:tc>
                  <a:txBody>
                    <a:bodyPr/>
                    <a:lstStyle/>
                    <a:p>
                      <a:pPr algn="ctr"/>
                      <a:r>
                        <a:rPr lang="es-CO" sz="1000" dirty="0" smtClean="0"/>
                        <a:t>10</a:t>
                      </a:r>
                      <a:endParaRPr lang="es-CO" sz="1000" dirty="0"/>
                    </a:p>
                  </a:txBody>
                  <a:tcPr/>
                </a:tc>
                <a:tc>
                  <a:txBody>
                    <a:bodyPr/>
                    <a:lstStyle/>
                    <a:p>
                      <a:pPr algn="ctr"/>
                      <a:r>
                        <a:rPr lang="es-CO" sz="1000" dirty="0" smtClean="0"/>
                        <a:t>50</a:t>
                      </a:r>
                      <a:endParaRPr lang="es-CO" sz="1000" dirty="0"/>
                    </a:p>
                  </a:txBody>
                  <a:tcPr/>
                </a:tc>
              </a:tr>
              <a:tr h="370840">
                <a:tc>
                  <a:txBody>
                    <a:bodyPr/>
                    <a:lstStyle/>
                    <a:p>
                      <a:pPr algn="ctr"/>
                      <a:r>
                        <a:rPr lang="es-CO" sz="1000" dirty="0" smtClean="0"/>
                        <a:t>NORTH</a:t>
                      </a:r>
                    </a:p>
                    <a:p>
                      <a:pPr algn="ctr"/>
                      <a:r>
                        <a:rPr lang="es-CO" sz="1000" dirty="0" smtClean="0"/>
                        <a:t>COLOMBIA</a:t>
                      </a:r>
                      <a:endParaRPr lang="es-CO" sz="1000" dirty="0"/>
                    </a:p>
                  </a:txBody>
                  <a:tcPr/>
                </a:tc>
                <a:tc>
                  <a:txBody>
                    <a:bodyPr/>
                    <a:lstStyle/>
                    <a:p>
                      <a:pPr algn="ctr"/>
                      <a:r>
                        <a:rPr lang="es-CO" sz="1000" dirty="0" smtClean="0"/>
                        <a:t>6</a:t>
                      </a:r>
                      <a:endParaRPr lang="es-CO" sz="1000" dirty="0"/>
                    </a:p>
                  </a:txBody>
                  <a:tcPr/>
                </a:tc>
                <a:tc>
                  <a:txBody>
                    <a:bodyPr/>
                    <a:lstStyle/>
                    <a:p>
                      <a:pPr algn="ctr"/>
                      <a:r>
                        <a:rPr lang="es-CO" sz="1000" dirty="0" smtClean="0"/>
                        <a:t>59</a:t>
                      </a:r>
                      <a:endParaRPr lang="es-CO" sz="1000" dirty="0"/>
                    </a:p>
                  </a:txBody>
                  <a:tcPr/>
                </a:tc>
                <a:tc>
                  <a:txBody>
                    <a:bodyPr/>
                    <a:lstStyle/>
                    <a:p>
                      <a:pPr algn="ctr"/>
                      <a:r>
                        <a:rPr lang="es-CO" sz="1000" dirty="0" smtClean="0"/>
                        <a:t>59</a:t>
                      </a:r>
                      <a:endParaRPr lang="es-CO" sz="1000" dirty="0"/>
                    </a:p>
                  </a:txBody>
                  <a:tcPr/>
                </a:tc>
                <a:tc>
                  <a:txBody>
                    <a:bodyPr/>
                    <a:lstStyle/>
                    <a:p>
                      <a:pPr algn="ctr"/>
                      <a:r>
                        <a:rPr lang="es-CO" sz="1000" dirty="0" smtClean="0"/>
                        <a:t>778,609</a:t>
                      </a:r>
                      <a:endParaRPr lang="es-CO" sz="1000" dirty="0"/>
                    </a:p>
                  </a:txBody>
                  <a:tcPr/>
                </a:tc>
                <a:tc>
                  <a:txBody>
                    <a:bodyPr/>
                    <a:lstStyle/>
                    <a:p>
                      <a:pPr algn="ctr"/>
                      <a:r>
                        <a:rPr lang="es-CO" sz="1000" dirty="0" smtClean="0"/>
                        <a:t>27</a:t>
                      </a:r>
                      <a:endParaRPr lang="es-CO" sz="1000" dirty="0"/>
                    </a:p>
                  </a:txBody>
                  <a:tcPr/>
                </a:tc>
                <a:tc>
                  <a:txBody>
                    <a:bodyPr/>
                    <a:lstStyle/>
                    <a:p>
                      <a:pPr algn="ctr"/>
                      <a:r>
                        <a:rPr lang="es-CO" sz="1000" dirty="0" smtClean="0"/>
                        <a:t>368</a:t>
                      </a:r>
                      <a:endParaRPr lang="es-CO" sz="1000" dirty="0"/>
                    </a:p>
                  </a:txBody>
                  <a:tcPr/>
                </a:tc>
              </a:tr>
              <a:tr h="370840">
                <a:tc>
                  <a:txBody>
                    <a:bodyPr/>
                    <a:lstStyle/>
                    <a:p>
                      <a:r>
                        <a:rPr lang="es-CO" sz="1000" dirty="0" smtClean="0"/>
                        <a:t>NORTH</a:t>
                      </a:r>
                    </a:p>
                    <a:p>
                      <a:r>
                        <a:rPr lang="es-CO" sz="1000" dirty="0" smtClean="0"/>
                        <a:t>MEXICO</a:t>
                      </a:r>
                      <a:endParaRPr lang="es-CO" sz="1000" dirty="0"/>
                    </a:p>
                  </a:txBody>
                  <a:tcPr/>
                </a:tc>
                <a:tc>
                  <a:txBody>
                    <a:bodyPr/>
                    <a:lstStyle/>
                    <a:p>
                      <a:pPr algn="ctr"/>
                      <a:r>
                        <a:rPr lang="es-CO" sz="1000" dirty="0" smtClean="0"/>
                        <a:t>1</a:t>
                      </a:r>
                      <a:endParaRPr lang="es-CO" sz="1000" dirty="0"/>
                    </a:p>
                  </a:txBody>
                  <a:tcPr/>
                </a:tc>
                <a:tc>
                  <a:txBody>
                    <a:bodyPr/>
                    <a:lstStyle/>
                    <a:p>
                      <a:pPr algn="ctr"/>
                      <a:r>
                        <a:rPr lang="es-CO" sz="1000" dirty="0" smtClean="0"/>
                        <a:t>4</a:t>
                      </a:r>
                      <a:endParaRPr lang="es-CO" sz="1000" dirty="0"/>
                    </a:p>
                  </a:txBody>
                  <a:tcPr/>
                </a:tc>
                <a:tc>
                  <a:txBody>
                    <a:bodyPr/>
                    <a:lstStyle/>
                    <a:p>
                      <a:pPr algn="ctr"/>
                      <a:r>
                        <a:rPr lang="es-CO" sz="1000" dirty="0" smtClean="0"/>
                        <a:t>4</a:t>
                      </a:r>
                      <a:endParaRPr lang="es-CO" sz="1000" dirty="0"/>
                    </a:p>
                  </a:txBody>
                  <a:tcPr/>
                </a:tc>
                <a:tc>
                  <a:txBody>
                    <a:bodyPr/>
                    <a:lstStyle/>
                    <a:p>
                      <a:pPr algn="ctr"/>
                      <a:r>
                        <a:rPr lang="es-CO" sz="1000" dirty="0" smtClean="0"/>
                        <a:t>178,751</a:t>
                      </a:r>
                      <a:endParaRPr lang="es-CO" sz="1000" dirty="0"/>
                    </a:p>
                  </a:txBody>
                  <a:tcPr/>
                </a:tc>
                <a:tc>
                  <a:txBody>
                    <a:bodyPr/>
                    <a:lstStyle/>
                    <a:p>
                      <a:pPr algn="ctr"/>
                      <a:r>
                        <a:rPr lang="es-CO" sz="1000" dirty="0" smtClean="0"/>
                        <a:t>4</a:t>
                      </a:r>
                      <a:endParaRPr lang="es-CO" sz="1000" dirty="0"/>
                    </a:p>
                  </a:txBody>
                  <a:tcPr/>
                </a:tc>
                <a:tc>
                  <a:txBody>
                    <a:bodyPr/>
                    <a:lstStyle/>
                    <a:p>
                      <a:pPr algn="ctr"/>
                      <a:r>
                        <a:rPr lang="es-CO" sz="1000" dirty="0" smtClean="0"/>
                        <a:t>3</a:t>
                      </a:r>
                      <a:endParaRPr lang="es-CO" sz="1000" dirty="0"/>
                    </a:p>
                  </a:txBody>
                  <a:tcPr/>
                </a:tc>
              </a:tr>
              <a:tr h="370840">
                <a:tc>
                  <a:txBody>
                    <a:bodyPr/>
                    <a:lstStyle/>
                    <a:p>
                      <a:r>
                        <a:rPr lang="es-CO" sz="1000" dirty="0" smtClean="0"/>
                        <a:t>SOUTH</a:t>
                      </a:r>
                    </a:p>
                    <a:p>
                      <a:r>
                        <a:rPr lang="es-CO" sz="1000" dirty="0" smtClean="0"/>
                        <a:t>COLOMBIA</a:t>
                      </a:r>
                    </a:p>
                  </a:txBody>
                  <a:tcPr/>
                </a:tc>
                <a:tc>
                  <a:txBody>
                    <a:bodyPr/>
                    <a:lstStyle/>
                    <a:p>
                      <a:pPr algn="ctr"/>
                      <a:r>
                        <a:rPr lang="es-CO" sz="1000" dirty="0" smtClean="0"/>
                        <a:t>5</a:t>
                      </a:r>
                      <a:endParaRPr lang="es-CO" sz="1000" dirty="0"/>
                    </a:p>
                  </a:txBody>
                  <a:tcPr/>
                </a:tc>
                <a:tc>
                  <a:txBody>
                    <a:bodyPr/>
                    <a:lstStyle/>
                    <a:p>
                      <a:pPr algn="ctr"/>
                      <a:r>
                        <a:rPr lang="es-CO" sz="1000" dirty="0" smtClean="0"/>
                        <a:t>244</a:t>
                      </a:r>
                      <a:endParaRPr lang="es-CO" sz="1000" dirty="0"/>
                    </a:p>
                  </a:txBody>
                  <a:tcPr/>
                </a:tc>
                <a:tc>
                  <a:txBody>
                    <a:bodyPr/>
                    <a:lstStyle/>
                    <a:p>
                      <a:pPr algn="ctr"/>
                      <a:r>
                        <a:rPr lang="es-CO" sz="1000" dirty="0" smtClean="0"/>
                        <a:t>130</a:t>
                      </a:r>
                      <a:endParaRPr lang="es-CO" sz="1000" dirty="0"/>
                    </a:p>
                  </a:txBody>
                  <a:tcPr/>
                </a:tc>
                <a:tc>
                  <a:txBody>
                    <a:bodyPr/>
                    <a:lstStyle/>
                    <a:p>
                      <a:pPr algn="ctr"/>
                      <a:r>
                        <a:rPr lang="es-CO" sz="1000" dirty="0" smtClean="0"/>
                        <a:t>A.568,650</a:t>
                      </a:r>
                    </a:p>
                    <a:p>
                      <a:pPr algn="ctr"/>
                      <a:r>
                        <a:rPr lang="es-CO" sz="1000" dirty="0" smtClean="0">
                          <a:solidFill>
                            <a:srgbClr val="FF0000"/>
                          </a:solidFill>
                        </a:rPr>
                        <a:t>B.9,468,231</a:t>
                      </a:r>
                      <a:endParaRPr lang="es-CO" sz="1000" dirty="0">
                        <a:solidFill>
                          <a:srgbClr val="FF0000"/>
                        </a:solidFill>
                      </a:endParaRPr>
                    </a:p>
                  </a:txBody>
                  <a:tcPr/>
                </a:tc>
                <a:tc>
                  <a:txBody>
                    <a:bodyPr/>
                    <a:lstStyle/>
                    <a:p>
                      <a:pPr algn="ctr"/>
                      <a:r>
                        <a:rPr lang="es-CO" sz="1000" dirty="0" smtClean="0"/>
                        <a:t>54</a:t>
                      </a:r>
                      <a:endParaRPr lang="es-CO" sz="1000" dirty="0"/>
                    </a:p>
                  </a:txBody>
                  <a:tcPr/>
                </a:tc>
                <a:tc>
                  <a:txBody>
                    <a:bodyPr/>
                    <a:lstStyle/>
                    <a:p>
                      <a:pPr algn="ctr"/>
                      <a:r>
                        <a:rPr lang="es-CO" sz="1000" dirty="0" smtClean="0"/>
                        <a:t>10</a:t>
                      </a:r>
                      <a:endParaRPr lang="es-CO" sz="1000" dirty="0"/>
                    </a:p>
                  </a:txBody>
                  <a:tcPr/>
                </a:tc>
              </a:tr>
              <a:tr h="370840">
                <a:tc>
                  <a:txBody>
                    <a:bodyPr/>
                    <a:lstStyle/>
                    <a:p>
                      <a:r>
                        <a:rPr lang="es-CO" sz="1000" dirty="0" smtClean="0"/>
                        <a:t>SOUTH</a:t>
                      </a:r>
                    </a:p>
                    <a:p>
                      <a:r>
                        <a:rPr lang="es-CO" sz="1000" dirty="0" smtClean="0"/>
                        <a:t>MEXICO</a:t>
                      </a:r>
                      <a:endParaRPr lang="es-CO" sz="1000" dirty="0"/>
                    </a:p>
                  </a:txBody>
                  <a:tcPr/>
                </a:tc>
                <a:tc>
                  <a:txBody>
                    <a:bodyPr/>
                    <a:lstStyle/>
                    <a:p>
                      <a:pPr algn="ctr"/>
                      <a:r>
                        <a:rPr lang="es-CO" sz="1000" dirty="0" smtClean="0"/>
                        <a:t>11</a:t>
                      </a:r>
                      <a:endParaRPr lang="es-CO" sz="1000" dirty="0"/>
                    </a:p>
                  </a:txBody>
                  <a:tcPr/>
                </a:tc>
                <a:tc>
                  <a:txBody>
                    <a:bodyPr/>
                    <a:lstStyle/>
                    <a:p>
                      <a:pPr algn="ctr"/>
                      <a:r>
                        <a:rPr lang="es-CO" sz="1000" dirty="0" smtClean="0"/>
                        <a:t>703</a:t>
                      </a:r>
                      <a:endParaRPr lang="es-CO" sz="1000" dirty="0"/>
                    </a:p>
                  </a:txBody>
                  <a:tcPr/>
                </a:tc>
                <a:tc>
                  <a:txBody>
                    <a:bodyPr/>
                    <a:lstStyle/>
                    <a:p>
                      <a:pPr algn="ctr"/>
                      <a:r>
                        <a:rPr lang="es-CO" sz="1000" dirty="0" smtClean="0"/>
                        <a:t>19</a:t>
                      </a:r>
                      <a:endParaRPr lang="es-CO" sz="1000" dirty="0"/>
                    </a:p>
                  </a:txBody>
                  <a:tcPr/>
                </a:tc>
                <a:tc>
                  <a:txBody>
                    <a:bodyPr/>
                    <a:lstStyle/>
                    <a:p>
                      <a:pPr algn="ctr"/>
                      <a:r>
                        <a:rPr lang="es-CO" sz="1000" dirty="0" smtClean="0"/>
                        <a:t>580,299</a:t>
                      </a:r>
                      <a:endParaRPr lang="es-CO" sz="1000" dirty="0"/>
                    </a:p>
                  </a:txBody>
                  <a:tcPr/>
                </a:tc>
                <a:tc>
                  <a:txBody>
                    <a:bodyPr/>
                    <a:lstStyle/>
                    <a:p>
                      <a:pPr algn="ctr"/>
                      <a:r>
                        <a:rPr lang="es-CO" sz="1000" dirty="0" smtClean="0"/>
                        <a:t>388</a:t>
                      </a:r>
                      <a:endParaRPr lang="es-CO" sz="1000" dirty="0"/>
                    </a:p>
                  </a:txBody>
                  <a:tcPr/>
                </a:tc>
                <a:tc>
                  <a:txBody>
                    <a:bodyPr/>
                    <a:lstStyle/>
                    <a:p>
                      <a:pPr algn="ctr"/>
                      <a:r>
                        <a:rPr lang="es-CO" sz="1000" dirty="0" smtClean="0"/>
                        <a:t>396</a:t>
                      </a:r>
                      <a:endParaRPr lang="es-CO" sz="1000" dirty="0"/>
                    </a:p>
                  </a:txBody>
                  <a:tcPr/>
                </a:tc>
              </a:tr>
              <a:tr h="370840">
                <a:tc>
                  <a:txBody>
                    <a:bodyPr/>
                    <a:lstStyle/>
                    <a:p>
                      <a:r>
                        <a:rPr lang="es-CO" sz="1000" dirty="0" smtClean="0"/>
                        <a:t>VENEZUELA</a:t>
                      </a:r>
                    </a:p>
                    <a:p>
                      <a:r>
                        <a:rPr lang="es-CO" sz="1000" dirty="0" smtClean="0"/>
                        <a:t>ANTILLES</a:t>
                      </a:r>
                      <a:endParaRPr lang="es-CO" sz="1000" dirty="0"/>
                    </a:p>
                  </a:txBody>
                  <a:tcPr/>
                </a:tc>
                <a:tc>
                  <a:txBody>
                    <a:bodyPr/>
                    <a:lstStyle/>
                    <a:p>
                      <a:pPr algn="ctr"/>
                      <a:r>
                        <a:rPr lang="es-CO" sz="1000" dirty="0" smtClean="0"/>
                        <a:t>7</a:t>
                      </a:r>
                      <a:endParaRPr lang="es-CO" sz="1000" dirty="0"/>
                    </a:p>
                  </a:txBody>
                  <a:tcPr/>
                </a:tc>
                <a:tc>
                  <a:txBody>
                    <a:bodyPr/>
                    <a:lstStyle/>
                    <a:p>
                      <a:pPr algn="ctr"/>
                      <a:r>
                        <a:rPr lang="es-CO" sz="1000" dirty="0" smtClean="0"/>
                        <a:t>32</a:t>
                      </a:r>
                      <a:endParaRPr lang="es-CO" sz="1000" dirty="0"/>
                    </a:p>
                  </a:txBody>
                  <a:tcPr/>
                </a:tc>
                <a:tc>
                  <a:txBody>
                    <a:bodyPr/>
                    <a:lstStyle/>
                    <a:p>
                      <a:pPr algn="ctr"/>
                      <a:r>
                        <a:rPr lang="es-CO" sz="1000" dirty="0" smtClean="0"/>
                        <a:t>38</a:t>
                      </a:r>
                      <a:endParaRPr lang="es-CO" sz="1000" dirty="0"/>
                    </a:p>
                  </a:txBody>
                  <a:tcPr/>
                </a:tc>
                <a:tc>
                  <a:txBody>
                    <a:bodyPr/>
                    <a:lstStyle/>
                    <a:p>
                      <a:pPr algn="ctr"/>
                      <a:r>
                        <a:rPr lang="es-CO" sz="1000" dirty="0" smtClean="0"/>
                        <a:t>2,500,000</a:t>
                      </a:r>
                      <a:endParaRPr lang="es-CO" sz="1000" dirty="0"/>
                    </a:p>
                  </a:txBody>
                  <a:tcPr/>
                </a:tc>
                <a:tc>
                  <a:txBody>
                    <a:bodyPr/>
                    <a:lstStyle/>
                    <a:p>
                      <a:pPr algn="ctr"/>
                      <a:r>
                        <a:rPr lang="es-CO" sz="1000" dirty="0" smtClean="0"/>
                        <a:t>647</a:t>
                      </a:r>
                      <a:endParaRPr lang="es-CO" sz="1000" dirty="0"/>
                    </a:p>
                  </a:txBody>
                  <a:tcPr/>
                </a:tc>
                <a:tc>
                  <a:txBody>
                    <a:bodyPr/>
                    <a:lstStyle/>
                    <a:p>
                      <a:pPr algn="ctr"/>
                      <a:r>
                        <a:rPr lang="es-CO" sz="1000" dirty="0" smtClean="0"/>
                        <a:t>6</a:t>
                      </a:r>
                      <a:endParaRPr lang="es-CO" sz="1000" dirty="0"/>
                    </a:p>
                  </a:txBody>
                  <a:tcPr/>
                </a:tc>
              </a:tr>
              <a:tr h="370840">
                <a:tc>
                  <a:txBody>
                    <a:bodyPr/>
                    <a:lstStyle/>
                    <a:p>
                      <a:pPr algn="ctr"/>
                      <a:r>
                        <a:rPr lang="es-CO" sz="1000" b="1" dirty="0" smtClean="0"/>
                        <a:t>TOTAL </a:t>
                      </a:r>
                      <a:endParaRPr lang="es-CO" sz="1000" b="1" dirty="0"/>
                    </a:p>
                  </a:txBody>
                  <a:tcPr/>
                </a:tc>
                <a:tc>
                  <a:txBody>
                    <a:bodyPr/>
                    <a:lstStyle/>
                    <a:p>
                      <a:pPr algn="ctr"/>
                      <a:r>
                        <a:rPr lang="es-CO" sz="1000" b="1" dirty="0" smtClean="0"/>
                        <a:t>68</a:t>
                      </a:r>
                      <a:endParaRPr lang="es-CO" sz="1000" b="1" dirty="0"/>
                    </a:p>
                  </a:txBody>
                  <a:tcPr/>
                </a:tc>
                <a:tc>
                  <a:txBody>
                    <a:bodyPr/>
                    <a:lstStyle/>
                    <a:p>
                      <a:pPr algn="ctr"/>
                      <a:r>
                        <a:rPr lang="es-CO" sz="1000" b="1" dirty="0" smtClean="0"/>
                        <a:t>2,294</a:t>
                      </a:r>
                      <a:endParaRPr lang="es-CO" sz="1000" b="1" dirty="0"/>
                    </a:p>
                  </a:txBody>
                  <a:tcPr/>
                </a:tc>
                <a:tc>
                  <a:txBody>
                    <a:bodyPr/>
                    <a:lstStyle/>
                    <a:p>
                      <a:pPr algn="ctr"/>
                      <a:r>
                        <a:rPr lang="es-CO" sz="1000" b="1" dirty="0" smtClean="0"/>
                        <a:t>784,935</a:t>
                      </a:r>
                      <a:endParaRPr lang="es-CO" sz="1000" b="1" dirty="0"/>
                    </a:p>
                  </a:txBody>
                  <a:tcPr/>
                </a:tc>
                <a:tc>
                  <a:txBody>
                    <a:bodyPr/>
                    <a:lstStyle/>
                    <a:p>
                      <a:pPr marL="228600" indent="-228600" algn="ctr">
                        <a:buAutoNum type="alphaUcPeriod"/>
                      </a:pPr>
                      <a:r>
                        <a:rPr lang="es-CO" sz="800" b="1" dirty="0" smtClean="0"/>
                        <a:t>20,931,332</a:t>
                      </a:r>
                    </a:p>
                    <a:p>
                      <a:pPr marL="228600" indent="-228600" algn="ctr">
                        <a:buAutoNum type="alphaUcPeriod"/>
                      </a:pPr>
                      <a:r>
                        <a:rPr lang="es-CO" sz="900" dirty="0" smtClean="0">
                          <a:solidFill>
                            <a:srgbClr val="FF0000"/>
                          </a:solidFill>
                        </a:rPr>
                        <a:t>11,463,101</a:t>
                      </a:r>
                      <a:endParaRPr lang="es-CO" sz="900" dirty="0">
                        <a:solidFill>
                          <a:srgbClr val="FF0000"/>
                        </a:solidFill>
                      </a:endParaRPr>
                    </a:p>
                  </a:txBody>
                  <a:tcPr/>
                </a:tc>
                <a:tc>
                  <a:txBody>
                    <a:bodyPr/>
                    <a:lstStyle/>
                    <a:p>
                      <a:pPr algn="ctr"/>
                      <a:r>
                        <a:rPr lang="es-CO" sz="1000" b="1" dirty="0" smtClean="0"/>
                        <a:t>1.484</a:t>
                      </a:r>
                      <a:endParaRPr lang="es-CO" sz="1000" b="1" dirty="0"/>
                    </a:p>
                  </a:txBody>
                  <a:tcPr/>
                </a:tc>
                <a:tc>
                  <a:txBody>
                    <a:bodyPr/>
                    <a:lstStyle/>
                    <a:p>
                      <a:pPr algn="ctr"/>
                      <a:r>
                        <a:rPr lang="es-CO" sz="1000" b="1" dirty="0" smtClean="0"/>
                        <a:t>1,846</a:t>
                      </a:r>
                      <a:endParaRPr lang="es-CO" sz="1000" b="1" dirty="0"/>
                    </a:p>
                  </a:txBody>
                  <a:tcPr/>
                </a:tc>
              </a:tr>
            </a:tbl>
          </a:graphicData>
        </a:graphic>
      </p:graphicFrame>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sz="4800" b="1" i="0" u="none" strike="noStrike" baseline="0" dirty="0" smtClean="0">
                <a:solidFill>
                  <a:srgbClr val="365F91"/>
                </a:solidFill>
                <a:latin typeface="Times New Roman"/>
              </a:rPr>
              <a:t>Problems With </a:t>
            </a:r>
            <a:r>
              <a:rPr lang="en-US" sz="4800" b="1" dirty="0">
                <a:solidFill>
                  <a:srgbClr val="365F91"/>
                </a:solidFill>
                <a:latin typeface="Times New Roman"/>
              </a:rPr>
              <a:t>I</a:t>
            </a:r>
            <a:r>
              <a:rPr lang="en-US" sz="4800" b="1" i="0" u="none" strike="noStrike" baseline="0" dirty="0" smtClean="0">
                <a:solidFill>
                  <a:srgbClr val="365F91"/>
                </a:solidFill>
                <a:latin typeface="Times New Roman"/>
              </a:rPr>
              <a:t>nformation </a:t>
            </a:r>
            <a:r>
              <a:rPr lang="en-US" sz="4800" b="1" dirty="0">
                <a:solidFill>
                  <a:srgbClr val="365F91"/>
                </a:solidFill>
                <a:latin typeface="Times New Roman"/>
              </a:rPr>
              <a:t>A</a:t>
            </a:r>
            <a:r>
              <a:rPr lang="en-US" sz="4800" b="1" i="0" u="none" strike="noStrike" baseline="0" dirty="0" smtClean="0">
                <a:solidFill>
                  <a:srgbClr val="365F91"/>
                </a:solidFill>
                <a:latin typeface="Times New Roman"/>
              </a:rPr>
              <a:t>s </a:t>
            </a:r>
            <a:r>
              <a:rPr lang="en-US" sz="4800" b="1" dirty="0">
                <a:solidFill>
                  <a:srgbClr val="365F91"/>
                </a:solidFill>
                <a:latin typeface="Times New Roman"/>
              </a:rPr>
              <a:t>I</a:t>
            </a:r>
            <a:r>
              <a:rPr lang="en-US" sz="4800" b="1" i="0" u="none" strike="noStrike" baseline="0" dirty="0" smtClean="0">
                <a:solidFill>
                  <a:srgbClr val="365F91"/>
                </a:solidFill>
                <a:latin typeface="Times New Roman"/>
              </a:rPr>
              <a:t>t </a:t>
            </a:r>
            <a:r>
              <a:rPr lang="en-US" sz="4800" b="1" dirty="0">
                <a:solidFill>
                  <a:srgbClr val="365F91"/>
                </a:solidFill>
                <a:latin typeface="Times New Roman"/>
              </a:rPr>
              <a:t>S</a:t>
            </a:r>
            <a:r>
              <a:rPr lang="en-US" sz="4800" b="1" i="0" u="none" strike="noStrike" baseline="0" dirty="0" smtClean="0">
                <a:solidFill>
                  <a:srgbClr val="365F91"/>
                </a:solidFill>
                <a:latin typeface="Times New Roman"/>
              </a:rPr>
              <a:t>tands</a:t>
            </a:r>
          </a:p>
        </p:txBody>
      </p:sp>
      <p:sp>
        <p:nvSpPr>
          <p:cNvPr id="3" name="Text Placeholder 2"/>
          <p:cNvSpPr>
            <a:spLocks noGrp="1"/>
          </p:cNvSpPr>
          <p:nvPr>
            <p:ph type="body" idx="1"/>
          </p:nvPr>
        </p:nvSpPr>
        <p:spPr/>
        <p:txBody>
          <a:bodyPr>
            <a:normAutofit fontScale="85000" lnSpcReduction="10000"/>
          </a:bodyPr>
          <a:lstStyle/>
          <a:p>
            <a:pPr marR="0" lvl="0" rtl="0"/>
            <a:r>
              <a:rPr lang="en-US" b="1" i="0" u="none" strike="noStrike" baseline="0" dirty="0" smtClean="0">
                <a:solidFill>
                  <a:srgbClr val="4F81BD"/>
                </a:solidFill>
                <a:latin typeface="Times New Roman"/>
              </a:rPr>
              <a:t>Inconsistent</a:t>
            </a:r>
          </a:p>
          <a:p>
            <a:pPr marR="0" lvl="1" rtl="0"/>
            <a:r>
              <a:rPr lang="en-US" b="1" i="0" u="none" strike="noStrike" baseline="0" dirty="0" smtClean="0">
                <a:solidFill>
                  <a:srgbClr val="4F81BD"/>
                </a:solidFill>
                <a:latin typeface="Times New Roman"/>
              </a:rPr>
              <a:t>Mixed people groups and geographic areas</a:t>
            </a:r>
          </a:p>
          <a:p>
            <a:pPr marR="0" lvl="1" rtl="0"/>
            <a:r>
              <a:rPr lang="en-US" b="1" i="0" u="none" strike="noStrike" baseline="0" dirty="0" smtClean="0">
                <a:solidFill>
                  <a:srgbClr val="4F81BD"/>
                </a:solidFill>
                <a:latin typeface="Times New Roman"/>
              </a:rPr>
              <a:t>Total for division is almost 800,000 people groups</a:t>
            </a:r>
          </a:p>
          <a:p>
            <a:pPr marR="0" lvl="2" rtl="0"/>
            <a:r>
              <a:rPr lang="en-US" b="1" i="1" u="none" strike="noStrike" baseline="0" dirty="0" smtClean="0">
                <a:solidFill>
                  <a:srgbClr val="4F81BD"/>
                </a:solidFill>
                <a:latin typeface="Times New Roman"/>
              </a:rPr>
              <a:t>Not that many people groups in IAD (nor in the whole world)</a:t>
            </a:r>
          </a:p>
          <a:p>
            <a:pPr marR="0" lvl="2" rtl="0"/>
            <a:r>
              <a:rPr lang="en-US" b="1" i="1" u="none" strike="noStrike" baseline="0" dirty="0" smtClean="0">
                <a:solidFill>
                  <a:srgbClr val="4F81BD"/>
                </a:solidFill>
                <a:latin typeface="Times New Roman"/>
              </a:rPr>
              <a:t>Mixed geographic territories and people groups</a:t>
            </a:r>
          </a:p>
          <a:p>
            <a:pPr marR="0" lvl="2" rtl="0"/>
            <a:r>
              <a:rPr lang="en-US" b="1" i="1" u="none" strike="noStrike" baseline="0" dirty="0" smtClean="0">
                <a:solidFill>
                  <a:srgbClr val="4F81BD"/>
                </a:solidFill>
                <a:latin typeface="Times New Roman"/>
              </a:rPr>
              <a:t>Even so, probably not that many unreached geographic territories, realistically</a:t>
            </a:r>
          </a:p>
          <a:p>
            <a:pPr marR="0" lvl="0" rtl="0"/>
            <a:r>
              <a:rPr lang="en-US" b="1" i="0" u="none" strike="noStrike" baseline="0" dirty="0" smtClean="0">
                <a:solidFill>
                  <a:srgbClr val="4F81BD"/>
                </a:solidFill>
                <a:latin typeface="Times New Roman"/>
              </a:rPr>
              <a:t>Lacks specificity</a:t>
            </a:r>
          </a:p>
          <a:p>
            <a:pPr marR="0" lvl="1" rtl="0"/>
            <a:r>
              <a:rPr lang="en-US" b="1" i="0" u="none" strike="noStrike" baseline="0" dirty="0" smtClean="0">
                <a:solidFill>
                  <a:srgbClr val="4F81BD"/>
                </a:solidFill>
                <a:latin typeface="Times New Roman"/>
              </a:rPr>
              <a:t>For instance, one union listed “ethic natives” and “indigenous natives” as people groups.</a:t>
            </a:r>
          </a:p>
          <a:p>
            <a:pPr marR="0" lvl="2" rtl="0"/>
            <a:r>
              <a:rPr lang="en-US" b="1" i="1" u="none" strike="noStrike" baseline="0" dirty="0" smtClean="0">
                <a:solidFill>
                  <a:srgbClr val="4F81BD"/>
                </a:solidFill>
                <a:latin typeface="Times New Roman"/>
              </a:rPr>
              <a:t>Too general to be helpful</a:t>
            </a:r>
          </a:p>
          <a:p>
            <a:pPr marR="0" lvl="2" rtl="0"/>
            <a:r>
              <a:rPr lang="en-US" b="1" i="1" u="none" strike="noStrike" baseline="0" dirty="0" smtClean="0">
                <a:solidFill>
                  <a:srgbClr val="4F81BD"/>
                </a:solidFill>
                <a:latin typeface="Times New Roman"/>
              </a:rPr>
              <a:t>Don’t know who you’re actually working for</a:t>
            </a:r>
          </a:p>
          <a:p>
            <a:pPr marR="0" lvl="2" rtl="0"/>
            <a:r>
              <a:rPr lang="en-US" b="1" i="1" u="none" strike="noStrike" baseline="0" dirty="0" smtClean="0">
                <a:solidFill>
                  <a:srgbClr val="4F81BD"/>
                </a:solidFill>
                <a:latin typeface="Times New Roman"/>
              </a:rPr>
              <a:t>Can’t track it to know if you’ve accomplished goals</a:t>
            </a:r>
          </a:p>
        </p:txBody>
      </p:sp>
    </p:spTree>
    <p:extLst>
      <p:ext uri="{BB962C8B-B14F-4D97-AF65-F5344CB8AC3E}">
        <p14:creationId xmlns="" xmlns:p14="http://schemas.microsoft.com/office/powerpoint/2010/main" val="1522088818"/>
      </p:ext>
    </p:extLst>
  </p:cSld>
  <p:clrMapOvr>
    <a:masterClrMapping/>
  </p:clrMapOvr>
  <mc:AlternateContent xmlns:mc="http://schemas.openxmlformats.org/markup-compatibility/2006">
    <mc:Choice xmlns=""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1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rtl="0"/>
            <a:endParaRPr lang="en-US" sz="4800" b="1" i="0" u="none" strike="noStrike" baseline="0" dirty="0" smtClean="0">
              <a:solidFill>
                <a:srgbClr val="365F91"/>
              </a:solidFill>
              <a:latin typeface="Times New Roman"/>
            </a:endParaRPr>
          </a:p>
        </p:txBody>
      </p:sp>
      <p:sp>
        <p:nvSpPr>
          <p:cNvPr id="3" name="Text Placeholder 2"/>
          <p:cNvSpPr>
            <a:spLocks noGrp="1"/>
          </p:cNvSpPr>
          <p:nvPr>
            <p:ph type="body" idx="1"/>
          </p:nvPr>
        </p:nvSpPr>
        <p:spPr>
          <a:xfrm>
            <a:off x="762000" y="685800"/>
            <a:ext cx="7543800" cy="4724400"/>
          </a:xfrm>
        </p:spPr>
        <p:txBody>
          <a:bodyPr>
            <a:noAutofit/>
          </a:bodyPr>
          <a:lstStyle/>
          <a:p>
            <a:pPr marR="0" lvl="0" rtl="0"/>
            <a:r>
              <a:rPr lang="en-US" sz="1600" b="1" i="0" u="none" strike="noStrike" baseline="0" dirty="0" smtClean="0">
                <a:solidFill>
                  <a:srgbClr val="4F81BD"/>
                </a:solidFill>
                <a:latin typeface="Times New Roman"/>
              </a:rPr>
              <a:t>What can we do now with the information already gathered?</a:t>
            </a:r>
          </a:p>
          <a:p>
            <a:pPr marR="0" lvl="1" rtl="0"/>
            <a:r>
              <a:rPr lang="en-US" sz="1600" b="1" i="0" u="none" strike="noStrike" baseline="0" dirty="0" smtClean="0">
                <a:solidFill>
                  <a:srgbClr val="4F81BD"/>
                </a:solidFill>
                <a:latin typeface="Times New Roman"/>
              </a:rPr>
              <a:t>Use the collected information to get started.</a:t>
            </a:r>
          </a:p>
          <a:p>
            <a:pPr marR="0" lvl="1" rtl="0"/>
            <a:r>
              <a:rPr lang="en-US" sz="1600" b="1" i="0" u="none" strike="noStrike" baseline="0" dirty="0" smtClean="0">
                <a:solidFill>
                  <a:srgbClr val="4F81BD"/>
                </a:solidFill>
                <a:latin typeface="Times New Roman"/>
              </a:rPr>
              <a:t>Tell the unions this is a first step, and that the division will work with them to take the next step to improve, complete, and clarify the information</a:t>
            </a:r>
          </a:p>
          <a:p>
            <a:pPr marR="0" lvl="1" rtl="0"/>
            <a:r>
              <a:rPr lang="en-US" sz="1600" b="1" i="0" u="none" strike="noStrike" baseline="0" dirty="0" smtClean="0">
                <a:solidFill>
                  <a:srgbClr val="4F81BD"/>
                </a:solidFill>
                <a:latin typeface="Times New Roman"/>
              </a:rPr>
              <a:t>Have unions indicate a few groups and territories they will begin targeting</a:t>
            </a:r>
          </a:p>
          <a:p>
            <a:pPr marR="0" lvl="0" rtl="0"/>
            <a:r>
              <a:rPr lang="en-US" sz="1600" b="1" i="0" u="none" strike="noStrike" baseline="0" dirty="0" smtClean="0">
                <a:solidFill>
                  <a:srgbClr val="4F81BD"/>
                </a:solidFill>
                <a:latin typeface="Times New Roman"/>
              </a:rPr>
              <a:t>Next step</a:t>
            </a:r>
          </a:p>
          <a:p>
            <a:pPr marR="0" lvl="1" rtl="0"/>
            <a:r>
              <a:rPr lang="en-US" sz="1600" b="1" i="0" u="none" strike="noStrike" baseline="0" dirty="0" smtClean="0">
                <a:solidFill>
                  <a:srgbClr val="4F81BD"/>
                </a:solidFill>
                <a:latin typeface="Times New Roman"/>
              </a:rPr>
              <a:t>GFI Consulting works with division and unions to enable the carrying out of division goals</a:t>
            </a:r>
          </a:p>
          <a:p>
            <a:pPr marR="0" lvl="2" rtl="0"/>
            <a:r>
              <a:rPr lang="en-US" sz="1600" b="1" i="1" u="none" strike="noStrike" baseline="0" dirty="0" smtClean="0">
                <a:solidFill>
                  <a:srgbClr val="4F81BD"/>
                </a:solidFill>
                <a:latin typeface="Times New Roman"/>
              </a:rPr>
              <a:t>Works with appropriate unions to do language group analyses</a:t>
            </a:r>
          </a:p>
          <a:p>
            <a:pPr marR="0" lvl="2" rtl="0"/>
            <a:r>
              <a:rPr lang="en-US" sz="1600" b="1" i="1" u="none" strike="noStrike" baseline="0" dirty="0" smtClean="0">
                <a:solidFill>
                  <a:srgbClr val="4F81BD"/>
                </a:solidFill>
                <a:latin typeface="Times New Roman"/>
              </a:rPr>
              <a:t>Works with all unions to do church reach analysis</a:t>
            </a:r>
          </a:p>
          <a:p>
            <a:pPr marR="0" lvl="1" rtl="0"/>
            <a:r>
              <a:rPr lang="en-US" sz="1600" b="1" i="0" u="none" strike="noStrike" baseline="0" dirty="0" smtClean="0">
                <a:solidFill>
                  <a:srgbClr val="4F81BD"/>
                </a:solidFill>
                <a:latin typeface="Times New Roman"/>
              </a:rPr>
              <a:t>These two analyses will provide the division and unions with the needed information in order to set and reach goals</a:t>
            </a:r>
          </a:p>
          <a:p>
            <a:pPr marR="0" lvl="2" rtl="0"/>
            <a:r>
              <a:rPr lang="en-US" sz="1600" b="1" i="1" u="none" strike="noStrike" baseline="0" dirty="0" smtClean="0">
                <a:solidFill>
                  <a:srgbClr val="4F81BD"/>
                </a:solidFill>
                <a:latin typeface="Times New Roman"/>
              </a:rPr>
              <a:t>Language group analysis will identify unreached sociologically-determined groups. Will typically identify Hindu and Muslim groups. Can gather additional information, as needed, to make sure Jewish groups are identified. These analyses can be completed in time for mid-year meetings in May 2012.</a:t>
            </a:r>
          </a:p>
          <a:p>
            <a:pPr marR="0" lvl="2" rtl="0"/>
            <a:r>
              <a:rPr lang="en-US" sz="1600" b="1" i="1" u="none" strike="noStrike" baseline="0" dirty="0" smtClean="0">
                <a:solidFill>
                  <a:srgbClr val="4F81BD"/>
                </a:solidFill>
                <a:latin typeface="Times New Roman"/>
              </a:rPr>
              <a:t>Church reach analysis will accurately identify unreached areas that need church planting. At least some church reach analyses can be completed in time for mid-year meetings in May 2012. If need be, the remainder can be finished at least in time for year-end meetings of 2012 and perhaps before then.</a:t>
            </a:r>
          </a:p>
        </p:txBody>
      </p:sp>
    </p:spTree>
    <p:extLst>
      <p:ext uri="{BB962C8B-B14F-4D97-AF65-F5344CB8AC3E}">
        <p14:creationId xmlns="" xmlns:p14="http://schemas.microsoft.com/office/powerpoint/2010/main" val="1520186893"/>
      </p:ext>
    </p:extLst>
  </p:cSld>
  <p:clrMapOvr>
    <a:masterClrMapping/>
  </p:clrMapOvr>
  <mc:AlternateContent xmlns:mc="http://schemas.openxmlformats.org/markup-compatibility/2006">
    <mc:Choice xmlns=""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7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7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75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750"/>
                                        <p:tgtEl>
                                          <p:spTgt spid="3">
                                            <p:txEl>
                                              <p:pRg st="4" end="4"/>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750"/>
                                        <p:tgtEl>
                                          <p:spTgt spid="3">
                                            <p:txEl>
                                              <p:pRg st="5" end="5"/>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750"/>
                                        <p:tgtEl>
                                          <p:spTgt spid="3">
                                            <p:txEl>
                                              <p:pRg st="6" end="6"/>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750"/>
                                        <p:tgtEl>
                                          <p:spTgt spid="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750"/>
                                        <p:tgtEl>
                                          <p:spTgt spid="3">
                                            <p:txEl>
                                              <p:pRg st="8" end="8"/>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fade">
                                      <p:cBhvr>
                                        <p:cTn id="46" dur="750"/>
                                        <p:tgtEl>
                                          <p:spTgt spid="3">
                                            <p:txEl>
                                              <p:pRg st="9" end="9"/>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Effect transition="in" filter="fade">
                                      <p:cBhvr>
                                        <p:cTn id="51" dur="75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Recommendations</a:t>
            </a:r>
            <a:endParaRPr lang="en-US" dirty="0"/>
          </a:p>
        </p:txBody>
      </p:sp>
      <p:sp>
        <p:nvSpPr>
          <p:cNvPr id="3" name="Text Placeholder 2"/>
          <p:cNvSpPr>
            <a:spLocks noGrp="1"/>
          </p:cNvSpPr>
          <p:nvPr>
            <p:ph type="body" idx="1"/>
          </p:nvPr>
        </p:nvSpPr>
        <p:spPr/>
        <p:txBody>
          <a:bodyPr/>
          <a:lstStyle/>
          <a:p>
            <a:r>
              <a:rPr lang="en-US" dirty="0" smtClean="0"/>
              <a:t>Each local congregation select 2% of its membership to be trained and deployed as Global Mission Pioneers </a:t>
            </a:r>
          </a:p>
          <a:p>
            <a:r>
              <a:rPr lang="en-US" dirty="0" smtClean="0"/>
              <a:t>Each local conference do a simple analysis of the </a:t>
            </a:r>
            <a:r>
              <a:rPr lang="en-US" dirty="0" err="1" smtClean="0"/>
              <a:t>unentered</a:t>
            </a:r>
            <a:r>
              <a:rPr lang="en-US" dirty="0" smtClean="0"/>
              <a:t> territories and unreached people groups in linguistic categories to be submitted to the its union by January 30, 2012</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Recommendations</a:t>
            </a:r>
            <a:endParaRPr lang="en-US" dirty="0"/>
          </a:p>
        </p:txBody>
      </p:sp>
      <p:sp>
        <p:nvSpPr>
          <p:cNvPr id="3" name="Text Placeholder 2"/>
          <p:cNvSpPr>
            <a:spLocks noGrp="1"/>
          </p:cNvSpPr>
          <p:nvPr>
            <p:ph type="body" idx="1"/>
          </p:nvPr>
        </p:nvSpPr>
        <p:spPr/>
        <p:txBody>
          <a:bodyPr/>
          <a:lstStyle/>
          <a:p>
            <a:r>
              <a:rPr lang="en-US" dirty="0" smtClean="0"/>
              <a:t>Each local conference establish an Office of Adventist to give urgent attention to mission training, deployment of global mission pioneers and church planting.</a:t>
            </a:r>
          </a:p>
          <a:p>
            <a:r>
              <a:rPr lang="en-US" dirty="0" smtClean="0"/>
              <a:t>Each union and local conference allocate specific funds for church planting.</a:t>
            </a:r>
          </a:p>
          <a:p>
            <a:r>
              <a:rPr lang="en-US" dirty="0" smtClean="0"/>
              <a:t>Each local church give urgent attention to mission giving in the Sabbath School and Week of Sacrifice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295</TotalTime>
  <Words>896</Words>
  <Application>Microsoft Office PowerPoint</Application>
  <PresentationFormat>On-screen Show (4:3)</PresentationFormat>
  <Paragraphs>230</Paragraphs>
  <Slides>26</Slides>
  <Notes>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Solsticio</vt:lpstr>
      <vt:lpstr>Slide 1</vt:lpstr>
      <vt:lpstr>Slide 2</vt:lpstr>
      <vt:lpstr>Slide 3</vt:lpstr>
      <vt:lpstr>ADVENTIST MISSION- MISIÓN ADVENTISTA </vt:lpstr>
      <vt:lpstr>ADVENTIST MISSION- MISIÓN ADVENTISTA </vt:lpstr>
      <vt:lpstr>Problems With Information As It Stands</vt:lpstr>
      <vt:lpstr>Slide 7</vt:lpstr>
      <vt:lpstr>Recommendations</vt:lpstr>
      <vt:lpstr>Recommendations</vt:lpstr>
      <vt:lpstr>Recommendations</vt:lpstr>
      <vt:lpstr>Recommendations</vt:lpstr>
      <vt:lpstr>Recommendations</vt:lpstr>
      <vt:lpstr>Recommendations</vt:lpstr>
      <vt:lpstr>Recommendations</vt:lpstr>
      <vt:lpstr>Recommendations</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ADVENTIST MISSION- MISIÓN ADVENTISTA</dc:title>
  <dc:creator>User</dc:creator>
  <cp:lastModifiedBy>Jaime Castrejon</cp:lastModifiedBy>
  <cp:revision>43</cp:revision>
  <dcterms:created xsi:type="dcterms:W3CDTF">2011-10-25T13:21:28Z</dcterms:created>
  <dcterms:modified xsi:type="dcterms:W3CDTF">2011-10-31T19:23:34Z</dcterms:modified>
</cp:coreProperties>
</file>